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5" r:id="rId1"/>
  </p:sldMasterIdLst>
  <p:notesMasterIdLst>
    <p:notesMasterId r:id="rId22"/>
  </p:notesMasterIdLst>
  <p:sldIdLst>
    <p:sldId id="27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dmin Admin" initials="AA" lastIdx="9" clrIdx="0"/>
  <p:cmAuthor id="1" name="mz" initials="mz"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51" autoAdjust="0"/>
    <p:restoredTop sz="84870" autoAdjust="0"/>
  </p:normalViewPr>
  <p:slideViewPr>
    <p:cSldViewPr>
      <p:cViewPr varScale="1">
        <p:scale>
          <a:sx n="77" d="100"/>
          <a:sy n="77" d="100"/>
        </p:scale>
        <p:origin x="-1362"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90" d="100"/>
        <a:sy n="90" d="100"/>
      </p:scale>
      <p:origin x="0" y="0"/>
    </p:cViewPr>
  </p:sorterViewPr>
  <p:notesViewPr>
    <p:cSldViewPr>
      <p:cViewPr varScale="1">
        <p:scale>
          <a:sx n="97" d="100"/>
          <a:sy n="97" d="100"/>
        </p:scale>
        <p:origin x="1818"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CEC24C8-162D-48DB-87C8-7A7C2D1E4BE9}" type="datetimeFigureOut">
              <a:rPr lang="fr-FR" smtClean="0"/>
              <a:pPr/>
              <a:t>30/04/2015</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ar-SA" noProof="0" dirty="0" err="1" smtClean="0"/>
              <a:t>Cliquez</a:t>
            </a:r>
            <a:r>
              <a:rPr lang="ar-SA" noProof="0" dirty="0" smtClean="0"/>
              <a:t> </a:t>
            </a:r>
            <a:r>
              <a:rPr lang="ar-SA" noProof="0" dirty="0" err="1" smtClean="0"/>
              <a:t>pour</a:t>
            </a:r>
            <a:r>
              <a:rPr lang="ar-SA" noProof="0" dirty="0" smtClean="0"/>
              <a:t> </a:t>
            </a:r>
            <a:r>
              <a:rPr lang="ar-SA" noProof="0" dirty="0" err="1" smtClean="0"/>
              <a:t>modifier</a:t>
            </a:r>
            <a:r>
              <a:rPr lang="ar-SA" noProof="0" dirty="0" smtClean="0"/>
              <a:t> </a:t>
            </a:r>
            <a:r>
              <a:rPr lang="ar-SA" noProof="0" dirty="0" err="1" smtClean="0"/>
              <a:t>les</a:t>
            </a:r>
            <a:r>
              <a:rPr lang="ar-SA" noProof="0" dirty="0" smtClean="0"/>
              <a:t> </a:t>
            </a:r>
            <a:r>
              <a:rPr lang="ar-SA" noProof="0" dirty="0" err="1" smtClean="0"/>
              <a:t>styles</a:t>
            </a:r>
            <a:r>
              <a:rPr lang="ar-SA" noProof="0" dirty="0" smtClean="0"/>
              <a:t> </a:t>
            </a:r>
            <a:r>
              <a:rPr lang="ar-SA" noProof="0" dirty="0" err="1" smtClean="0"/>
              <a:t>du</a:t>
            </a:r>
            <a:r>
              <a:rPr lang="ar-SA" noProof="0" dirty="0" smtClean="0"/>
              <a:t> </a:t>
            </a:r>
            <a:r>
              <a:rPr lang="ar-SA" noProof="0" dirty="0" err="1" smtClean="0"/>
              <a:t>texte</a:t>
            </a:r>
            <a:r>
              <a:rPr lang="ar-SA" noProof="0" dirty="0" smtClean="0"/>
              <a:t> </a:t>
            </a:r>
            <a:r>
              <a:rPr lang="ar-SA" noProof="0" dirty="0" err="1" smtClean="0"/>
              <a:t>du</a:t>
            </a:r>
            <a:r>
              <a:rPr lang="ar-SA" noProof="0" dirty="0" smtClean="0"/>
              <a:t> </a:t>
            </a:r>
            <a:r>
              <a:rPr lang="ar-SA" noProof="0" dirty="0" err="1" smtClean="0"/>
              <a:t>masque</a:t>
            </a:r>
            <a:endParaRPr lang="ar-SA" noProof="0" dirty="0" smtClean="0"/>
          </a:p>
          <a:p>
            <a:pPr lvl="1"/>
            <a:r>
              <a:rPr lang="ar-SA" noProof="0" dirty="0" err="1" smtClean="0"/>
              <a:t>Deuxième</a:t>
            </a:r>
            <a:r>
              <a:rPr lang="ar-SA" noProof="0" dirty="0" smtClean="0"/>
              <a:t> </a:t>
            </a:r>
            <a:r>
              <a:rPr lang="ar-SA" noProof="0" dirty="0" err="1" smtClean="0"/>
              <a:t>niveau</a:t>
            </a:r>
            <a:endParaRPr lang="ar-SA" noProof="0" dirty="0" smtClean="0"/>
          </a:p>
          <a:p>
            <a:pPr lvl="2"/>
            <a:r>
              <a:rPr lang="ar-SA" noProof="0" dirty="0" err="1" smtClean="0"/>
              <a:t>Troisième</a:t>
            </a:r>
            <a:r>
              <a:rPr lang="ar-SA" noProof="0" dirty="0" smtClean="0"/>
              <a:t> </a:t>
            </a:r>
            <a:r>
              <a:rPr lang="ar-SA" noProof="0" dirty="0" err="1" smtClean="0"/>
              <a:t>niveau</a:t>
            </a:r>
            <a:endParaRPr lang="ar-SA" noProof="0" dirty="0" smtClean="0"/>
          </a:p>
          <a:p>
            <a:pPr lvl="3"/>
            <a:r>
              <a:rPr lang="ar-SA" noProof="0" dirty="0" err="1" smtClean="0"/>
              <a:t>Quatrième</a:t>
            </a:r>
            <a:r>
              <a:rPr lang="ar-SA" noProof="0" dirty="0" smtClean="0"/>
              <a:t> </a:t>
            </a:r>
            <a:r>
              <a:rPr lang="ar-SA" noProof="0" dirty="0" err="1" smtClean="0"/>
              <a:t>niveau</a:t>
            </a:r>
            <a:endParaRPr lang="ar-SA" noProof="0" dirty="0" smtClean="0"/>
          </a:p>
          <a:p>
            <a:pPr lvl="4"/>
            <a:r>
              <a:rPr lang="ar-SA" noProof="0" dirty="0" err="1" smtClean="0"/>
              <a:t>Cinquième</a:t>
            </a:r>
            <a:r>
              <a:rPr lang="ar-SA" noProof="0" dirty="0" smtClean="0"/>
              <a:t> </a:t>
            </a:r>
            <a:r>
              <a:rPr lang="ar-SA" noProof="0" dirty="0" err="1" smtClean="0"/>
              <a:t>niveau</a:t>
            </a:r>
            <a:endParaRPr lang="ar-SA" noProof="0" dirty="0"/>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58DD420-60BF-443D-91C7-88485F85781E}" type="slidenum">
              <a:rPr lang="fr-FR" smtClean="0"/>
              <a:pPr/>
              <a:t>‹#›</a:t>
            </a:fld>
            <a:endParaRPr lang="fr-FR"/>
          </a:p>
        </p:txBody>
      </p:sp>
    </p:spTree>
    <p:extLst>
      <p:ext uri="{BB962C8B-B14F-4D97-AF65-F5344CB8AC3E}">
        <p14:creationId xmlns:p14="http://schemas.microsoft.com/office/powerpoint/2010/main" val="3075624823"/>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1pPr>
    <a:lvl2pPr marL="45720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2pPr>
    <a:lvl3pPr marL="91440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3pPr>
    <a:lvl4pPr marL="137160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4pPr>
    <a:lvl5pPr marL="182880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TN" smtClean="0">
                <a:latin typeface="Traditional Arabic" panose="02020603050405020304" pitchFamily="18" charset="-78"/>
                <a:cs typeface="Traditional Arabic" panose="02020603050405020304" pitchFamily="18" charset="-78"/>
              </a:rPr>
              <a:t>يمكن افتتاح الجلسة بتوضيح أن</a:t>
            </a:r>
            <a:r>
              <a:rPr lang="fr-CH" smtClean="0">
                <a:latin typeface="Traditional Arabic" panose="02020603050405020304" pitchFamily="18" charset="-78"/>
                <a:cs typeface="Traditional Arabic" panose="02020603050405020304" pitchFamily="18" charset="-78"/>
              </a:rPr>
              <a:t> </a:t>
            </a:r>
            <a:r>
              <a:rPr lang="ar-TN" smtClean="0">
                <a:latin typeface="Traditional Arabic" panose="02020603050405020304" pitchFamily="18" charset="-78"/>
                <a:cs typeface="Traditional Arabic" panose="02020603050405020304" pitchFamily="18" charset="-78"/>
              </a:rPr>
              <a:t>اسفير ليس مجرد دليل يساعد</a:t>
            </a:r>
            <a:r>
              <a:rPr lang="ar-TN" baseline="0" smtClean="0">
                <a:latin typeface="Traditional Arabic" panose="02020603050405020304" pitchFamily="18" charset="-78"/>
                <a:cs typeface="Traditional Arabic" panose="02020603050405020304" pitchFamily="18" charset="-78"/>
              </a:rPr>
              <a:t> على تقديم </a:t>
            </a:r>
            <a:r>
              <a:rPr lang="ar-TN" smtClean="0">
                <a:latin typeface="Traditional Arabic" panose="02020603050405020304" pitchFamily="18" charset="-78"/>
                <a:cs typeface="Traditional Arabic" panose="02020603050405020304" pitchFamily="18" charset="-78"/>
              </a:rPr>
              <a:t>عمل انساني</a:t>
            </a:r>
            <a:r>
              <a:rPr lang="ar-TN" baseline="0" smtClean="0">
                <a:latin typeface="Traditional Arabic" panose="02020603050405020304" pitchFamily="18" charset="-78"/>
                <a:cs typeface="Traditional Arabic" panose="02020603050405020304" pitchFamily="18" charset="-78"/>
              </a:rPr>
              <a:t> جيد بل </a:t>
            </a:r>
            <a:r>
              <a:rPr lang="ar-TN" smtClean="0">
                <a:latin typeface="Traditional Arabic" panose="02020603050405020304" pitchFamily="18" charset="-78"/>
                <a:cs typeface="Traditional Arabic" panose="02020603050405020304" pitchFamily="18" charset="-78"/>
              </a:rPr>
              <a:t>هو</a:t>
            </a:r>
            <a:r>
              <a:rPr lang="ar-TN" baseline="0" smtClean="0">
                <a:latin typeface="Traditional Arabic" panose="02020603050405020304" pitchFamily="18" charset="-78"/>
                <a:cs typeface="Traditional Arabic" panose="02020603050405020304" pitchFamily="18" charset="-78"/>
              </a:rPr>
              <a:t> أولا وأساسا بيان يتعلق بالحقوق والواجبات. </a:t>
            </a:r>
          </a:p>
          <a:p>
            <a:pPr algn="r" rtl="1"/>
            <a:r>
              <a:rPr lang="ar-TN" baseline="0" smtClean="0">
                <a:latin typeface="Traditional Arabic" panose="02020603050405020304" pitchFamily="18" charset="-78"/>
                <a:cs typeface="Traditional Arabic" panose="02020603050405020304" pitchFamily="18" charset="-78"/>
              </a:rPr>
              <a:t>تهدف هذه الجلسة الى توضيح محتوى هذه الحقوق وأثارها على العمل الانساني.</a:t>
            </a:r>
            <a:endParaRPr lang="ar-TN" smtClean="0">
              <a:latin typeface="Traditional Arabic" panose="02020603050405020304" pitchFamily="18" charset="-78"/>
              <a:cs typeface="Traditional Arabic" panose="02020603050405020304" pitchFamily="18" charset="-78"/>
            </a:endParaRPr>
          </a:p>
          <a:p>
            <a:pPr algn="r"/>
            <a:endParaRPr lang="en-GB" smtClean="0">
              <a:latin typeface="Traditional Arabic" panose="02020603050405020304" pitchFamily="18" charset="-78"/>
              <a:cs typeface="Traditional Arabic" panose="02020603050405020304" pitchFamily="18" charset="-78"/>
            </a:endParaRPr>
          </a:p>
          <a:p>
            <a:endParaRPr lang="ar-SA"/>
          </a:p>
        </p:txBody>
      </p:sp>
      <p:sp>
        <p:nvSpPr>
          <p:cNvPr id="4" name="Slide Number Placeholder 3"/>
          <p:cNvSpPr>
            <a:spLocks noGrp="1"/>
          </p:cNvSpPr>
          <p:nvPr>
            <p:ph type="sldNum" sz="quarter" idx="10"/>
          </p:nvPr>
        </p:nvSpPr>
        <p:spPr/>
        <p:txBody>
          <a:bodyPr/>
          <a:lstStyle/>
          <a:p>
            <a:fld id="{058DD420-60BF-443D-91C7-88485F85781E}" type="slidenum">
              <a:rPr lang="fr-FR" smtClean="0"/>
              <a:pPr/>
              <a:t>1</a:t>
            </a:fld>
            <a:endParaRPr lang="fr-FR"/>
          </a:p>
        </p:txBody>
      </p:sp>
    </p:spTree>
    <p:extLst>
      <p:ext uri="{BB962C8B-B14F-4D97-AF65-F5344CB8AC3E}">
        <p14:creationId xmlns:p14="http://schemas.microsoft.com/office/powerpoint/2010/main" val="5459429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TN" i="0" dirty="0" smtClean="0"/>
              <a:t>اختم التمرين موضّحا</a:t>
            </a:r>
            <a:r>
              <a:rPr lang="ar-TN" i="0" baseline="0" dirty="0" smtClean="0"/>
              <a:t> أنّ الميثاق الإنساني هو التزام أخلاقي من طرف الوكالات الإنسانيّة التي عليها أن تبذل كل مجهوداتها للحفاظ على هذه الحقوق الثّلاثة رغم العوامل الخارجة عن سيطرتها.</a:t>
            </a:r>
          </a:p>
          <a:p>
            <a:pPr algn="r" rtl="1"/>
            <a:r>
              <a:rPr lang="ar-TN" i="0" baseline="0" dirty="0" smtClean="0"/>
              <a:t>اسئل المشاركين:</a:t>
            </a:r>
          </a:p>
          <a:p>
            <a:pPr algn="r" rtl="1"/>
            <a:endParaRPr lang="ar-TN" i="0" baseline="0" dirty="0" smtClean="0"/>
          </a:p>
          <a:p>
            <a:pPr algn="r" rtl="1"/>
            <a:r>
              <a:rPr lang="ar-TN" b="1" i="0" baseline="0" dirty="0" smtClean="0"/>
              <a:t>الدّولة المتضرّرة والمؤسّسات المحليّة:  </a:t>
            </a:r>
            <a:r>
              <a:rPr lang="ar-TN" b="0" baseline="0" dirty="0" smtClean="0"/>
              <a:t>هي المسؤولة في المقام الأوّل على تقديم المساعدات في الوقت المناسب كما أنّها تسعى لضمان حماية وأمن السّكان  وتقديم الدّعم لضمان شفائهم.</a:t>
            </a:r>
            <a:endParaRPr lang="ar-TN" b="1" dirty="0" smtClean="0"/>
          </a:p>
          <a:p>
            <a:pPr algn="r" rtl="1"/>
            <a:endParaRPr lang="en-GB" b="1" dirty="0" smtClean="0"/>
          </a:p>
          <a:p>
            <a:pPr algn="r" rtl="1"/>
            <a:r>
              <a:rPr lang="ar-TN" b="1" dirty="0" smtClean="0"/>
              <a:t>السّكان المتضرّرين</a:t>
            </a:r>
            <a:r>
              <a:rPr lang="ar-TN" b="1" baseline="0" dirty="0" smtClean="0"/>
              <a:t> والمجتمع: </a:t>
            </a:r>
            <a:r>
              <a:rPr lang="ar-TN" b="0" dirty="0" smtClean="0"/>
              <a:t>يعود فضل الاستجابة إلى</a:t>
            </a:r>
            <a:r>
              <a:rPr lang="ar-TN" b="0" baseline="0" dirty="0" smtClean="0"/>
              <a:t> حاجياتهم الأولية </a:t>
            </a:r>
            <a:r>
              <a:rPr lang="ar-TN" b="0" dirty="0" smtClean="0"/>
              <a:t>أساسا</a:t>
            </a:r>
            <a:r>
              <a:rPr lang="ar-TN" b="0" baseline="0" dirty="0" smtClean="0"/>
              <a:t> إلى </a:t>
            </a:r>
            <a:r>
              <a:rPr lang="ar-TN" b="0" dirty="0" smtClean="0"/>
              <a:t>مجهودات</a:t>
            </a:r>
            <a:r>
              <a:rPr lang="ar-TN" b="0" baseline="0" dirty="0" smtClean="0"/>
              <a:t> العمال</a:t>
            </a:r>
            <a:r>
              <a:rPr lang="ar-TN" b="0" dirty="0" smtClean="0"/>
              <a:t> الفردية </a:t>
            </a:r>
            <a:r>
              <a:rPr lang="ar-TN" b="0" baseline="0" dirty="0" smtClean="0"/>
              <a:t>.</a:t>
            </a:r>
          </a:p>
          <a:p>
            <a:pPr algn="r" rtl="1"/>
            <a:endParaRPr lang="ar-TN" b="0" baseline="0" dirty="0" smtClean="0"/>
          </a:p>
          <a:p>
            <a:pPr algn="r" rtl="1"/>
            <a:r>
              <a:rPr lang="ar-TN" b="1" baseline="0" dirty="0" smtClean="0"/>
              <a:t>المنظّمات المحليّة والوطنيّة </a:t>
            </a:r>
            <a:r>
              <a:rPr lang="ar-TN" sz="1200" b="1" kern="1200" baseline="0" dirty="0" smtClean="0">
                <a:solidFill>
                  <a:schemeClr val="tx1"/>
                </a:solidFill>
                <a:latin typeface="+mn-lt"/>
                <a:ea typeface="+mn-ea"/>
                <a:cs typeface="+mn-cs"/>
              </a:rPr>
              <a:t>والدّوليّة: </a:t>
            </a:r>
            <a:r>
              <a:rPr lang="ar-TN" sz="1200" b="0" kern="1200" baseline="0" dirty="0" smtClean="0">
                <a:solidFill>
                  <a:schemeClr val="tx1"/>
                </a:solidFill>
                <a:latin typeface="+mn-lt"/>
                <a:ea typeface="+mn-ea"/>
                <a:cs typeface="+mn-cs"/>
              </a:rPr>
              <a:t>تعمل هذه المنظّمات على تعزيز المبادئ</a:t>
            </a:r>
            <a:r>
              <a:rPr lang="ar-TN" b="0" baseline="0" dirty="0" smtClean="0"/>
              <a:t> والتّمسك بها كما تسعى لتلبية المعايير الدّنيا في جهودها لمساعدة المتضرّرين وحمايتهم.</a:t>
            </a:r>
            <a:endParaRPr lang="en-GB" b="0" dirty="0" smtClean="0"/>
          </a:p>
        </p:txBody>
      </p:sp>
      <p:sp>
        <p:nvSpPr>
          <p:cNvPr id="4" name="Slide Number Placeholder 3"/>
          <p:cNvSpPr>
            <a:spLocks noGrp="1"/>
          </p:cNvSpPr>
          <p:nvPr>
            <p:ph type="sldNum" sz="quarter" idx="10"/>
          </p:nvPr>
        </p:nvSpPr>
        <p:spPr/>
        <p:txBody>
          <a:bodyPr/>
          <a:lstStyle/>
          <a:p>
            <a:fld id="{CB7D2CA1-D120-9748-B6F6-7C32249A9953}" type="slidenum">
              <a:rPr lang="en-GB" smtClean="0"/>
              <a:pPr/>
              <a:t>10</a:t>
            </a:fld>
            <a:endParaRPr lang="en-GB" dirty="0"/>
          </a:p>
        </p:txBody>
      </p:sp>
    </p:spTree>
    <p:extLst>
      <p:ext uri="{BB962C8B-B14F-4D97-AF65-F5344CB8AC3E}">
        <p14:creationId xmlns:p14="http://schemas.microsoft.com/office/powerpoint/2010/main" val="3166177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TN" dirty="0" smtClean="0"/>
              <a:t>دعونا نستكشف ماذا يعني الحق في الحياة بكرامة فعلا </a:t>
            </a:r>
            <a:r>
              <a:rPr lang="ar-TN" baseline="0" dirty="0" smtClean="0"/>
              <a:t>وكيف أنّ </a:t>
            </a:r>
            <a:r>
              <a:rPr lang="ar-TN" dirty="0" smtClean="0"/>
              <a:t>الطريقة التي تقدّم بها المساعدات</a:t>
            </a:r>
            <a:r>
              <a:rPr lang="ar-TN" baseline="0" dirty="0" smtClean="0"/>
              <a:t> </a:t>
            </a:r>
            <a:r>
              <a:rPr lang="ar-TN" dirty="0" smtClean="0"/>
              <a:t> الإنسانية تؤثر تأثيرا مباشرا على كرامة المتلقي.</a:t>
            </a:r>
          </a:p>
          <a:p>
            <a:pPr algn="r" rtl="1"/>
            <a:r>
              <a:rPr lang="ar-TN" dirty="0" smtClean="0"/>
              <a:t>يجب على المشاركين </a:t>
            </a:r>
            <a:r>
              <a:rPr lang="ar-TN" baseline="0" dirty="0" smtClean="0"/>
              <a:t> </a:t>
            </a:r>
            <a:r>
              <a:rPr lang="ar-TN" dirty="0" smtClean="0"/>
              <a:t>قراءة</a:t>
            </a:r>
            <a:r>
              <a:rPr lang="ar-TN" baseline="0" dirty="0" smtClean="0"/>
              <a:t> </a:t>
            </a:r>
            <a:r>
              <a:rPr lang="ar-TN" dirty="0" smtClean="0"/>
              <a:t>كل فقاعة بصوت عال ثم اطلب منهم</a:t>
            </a:r>
            <a:r>
              <a:rPr lang="ar-TN" baseline="0" dirty="0" smtClean="0"/>
              <a:t> تقديم </a:t>
            </a:r>
            <a:r>
              <a:rPr lang="ar-TN" dirty="0" smtClean="0"/>
              <a:t>مثال للإجراءات التي يمكن اتخاذها من قبل وكالة إنسانية لتبديد هذا القلق. ثم</a:t>
            </a:r>
            <a:r>
              <a:rPr lang="ar-TN" baseline="0" dirty="0" smtClean="0"/>
              <a:t> </a:t>
            </a:r>
            <a:r>
              <a:rPr lang="ar-TN" dirty="0" smtClean="0"/>
              <a:t>اطلب من كلّ شخص أن يقدّم تلخيصًا لجوابه</a:t>
            </a:r>
            <a:r>
              <a:rPr lang="ar-TN" baseline="0" dirty="0" smtClean="0"/>
              <a:t> في ب</a:t>
            </a:r>
            <a:r>
              <a:rPr lang="ar-TN" dirty="0" smtClean="0"/>
              <a:t>ِضع كلمات مكتوبة في ورقة بوست</a:t>
            </a:r>
            <a:r>
              <a:rPr lang="ar-TN" baseline="0" dirty="0" smtClean="0"/>
              <a:t> </a:t>
            </a:r>
            <a:r>
              <a:rPr lang="ar-TN" baseline="0" dirty="0" err="1" smtClean="0"/>
              <a:t>إت</a:t>
            </a:r>
            <a:r>
              <a:rPr lang="ar-TN" dirty="0" smtClean="0"/>
              <a:t>.</a:t>
            </a:r>
            <a:endParaRPr lang="en-GB" dirty="0" smtClean="0"/>
          </a:p>
          <a:p>
            <a:endParaRPr lang="en-GB" dirty="0" smtClean="0"/>
          </a:p>
          <a:p>
            <a:endParaRPr lang="ar-TN" dirty="0" smtClean="0"/>
          </a:p>
          <a:p>
            <a:pPr algn="r"/>
            <a:r>
              <a:rPr lang="ar-TN" dirty="0" smtClean="0"/>
              <a:t>في النهاية، اطلب من المشاركين تعليق كلّ ورقة بوست</a:t>
            </a:r>
            <a:r>
              <a:rPr lang="ar-TN" baseline="0" dirty="0" smtClean="0"/>
              <a:t> </a:t>
            </a:r>
            <a:r>
              <a:rPr lang="ar-TN" baseline="0" dirty="0" err="1" smtClean="0"/>
              <a:t>إت</a:t>
            </a:r>
            <a:r>
              <a:rPr lang="ar-TN" dirty="0" smtClean="0"/>
              <a:t> كُتب</a:t>
            </a:r>
            <a:r>
              <a:rPr lang="ar-TN" baseline="0" dirty="0" smtClean="0"/>
              <a:t> فيها </a:t>
            </a:r>
            <a:r>
              <a:rPr lang="ar-TN" dirty="0" smtClean="0"/>
              <a:t>الإجراءات التي يمكن اتخاذها لتحسين في أسفل اللوح الورقي، ثم قم بالتلخيص. </a:t>
            </a:r>
          </a:p>
          <a:p>
            <a:pPr algn="r"/>
            <a:r>
              <a:rPr lang="ar-TN" dirty="0" smtClean="0"/>
              <a:t>يمكنك استخدام الشريحة التالية للإضافة أذا رأيت</a:t>
            </a:r>
            <a:r>
              <a:rPr lang="ar-TN" baseline="0" dirty="0" smtClean="0"/>
              <a:t> الأمر</a:t>
            </a:r>
            <a:r>
              <a:rPr lang="ar-TN" dirty="0" smtClean="0"/>
              <a:t> ضروريّا.</a:t>
            </a:r>
            <a:endParaRPr lang="en-GB" dirty="0" smtClean="0"/>
          </a:p>
        </p:txBody>
      </p:sp>
      <p:sp>
        <p:nvSpPr>
          <p:cNvPr id="4" name="Slide Number Placeholder 3"/>
          <p:cNvSpPr>
            <a:spLocks noGrp="1"/>
          </p:cNvSpPr>
          <p:nvPr>
            <p:ph type="sldNum" sz="quarter" idx="10"/>
          </p:nvPr>
        </p:nvSpPr>
        <p:spPr/>
        <p:txBody>
          <a:bodyPr/>
          <a:lstStyle/>
          <a:p>
            <a:fld id="{CB7D2CA1-D120-9748-B6F6-7C32249A9953}" type="slidenum">
              <a:rPr lang="en-GB" smtClean="0"/>
              <a:pPr/>
              <a:t>11</a:t>
            </a:fld>
            <a:endParaRPr lang="en-GB" dirty="0"/>
          </a:p>
        </p:txBody>
      </p:sp>
    </p:spTree>
    <p:extLst>
      <p:ext uri="{BB962C8B-B14F-4D97-AF65-F5344CB8AC3E}">
        <p14:creationId xmlns:p14="http://schemas.microsoft.com/office/powerpoint/2010/main" val="40958692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a:r>
              <a:rPr lang="ar-TN" dirty="0" smtClean="0"/>
              <a:t>شريحة</a:t>
            </a:r>
            <a:r>
              <a:rPr lang="ar-TN" baseline="0" dirty="0" smtClean="0"/>
              <a:t> ا</a:t>
            </a:r>
            <a:r>
              <a:rPr lang="ar-TN" dirty="0" smtClean="0"/>
              <a:t>ختيارية: هذه الأجوبة المحتملة لاستكمال نتائج المشاركين.</a:t>
            </a:r>
            <a:endParaRPr lang="en-GB" dirty="0"/>
          </a:p>
        </p:txBody>
      </p:sp>
      <p:sp>
        <p:nvSpPr>
          <p:cNvPr id="4" name="Slide Number Placeholder 3"/>
          <p:cNvSpPr>
            <a:spLocks noGrp="1"/>
          </p:cNvSpPr>
          <p:nvPr>
            <p:ph type="sldNum" sz="quarter" idx="10"/>
          </p:nvPr>
        </p:nvSpPr>
        <p:spPr/>
        <p:txBody>
          <a:bodyPr/>
          <a:lstStyle/>
          <a:p>
            <a:fld id="{CB7D2CA1-D120-9748-B6F6-7C32249A9953}" type="slidenum">
              <a:rPr lang="en-GB" smtClean="0"/>
              <a:pPr/>
              <a:t>12</a:t>
            </a:fld>
            <a:endParaRPr lang="en-GB" dirty="0"/>
          </a:p>
        </p:txBody>
      </p:sp>
    </p:spTree>
    <p:extLst>
      <p:ext uri="{BB962C8B-B14F-4D97-AF65-F5344CB8AC3E}">
        <p14:creationId xmlns:p14="http://schemas.microsoft.com/office/powerpoint/2010/main" val="29355267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algn="r" rtl="1"/>
            <a:r>
              <a:rPr lang="ar-TN" dirty="0" smtClean="0">
                <a:latin typeface="Traditional Arabic" panose="02020603050405020304" pitchFamily="18" charset="-78"/>
                <a:cs typeface="Traditional Arabic" panose="02020603050405020304" pitchFamily="18" charset="-78"/>
              </a:rPr>
              <a:t>مقتطفات من</a:t>
            </a:r>
            <a:r>
              <a:rPr lang="ar-TN" baseline="0" dirty="0" smtClean="0">
                <a:latin typeface="Traditional Arabic" panose="02020603050405020304" pitchFamily="18" charset="-78"/>
                <a:cs typeface="Traditional Arabic" panose="02020603050405020304" pitchFamily="18" charset="-78"/>
              </a:rPr>
              <a:t> الميثاق الإنساني:</a:t>
            </a:r>
          </a:p>
          <a:p>
            <a:endParaRPr lang="en-GB" dirty="0" smtClean="0">
              <a:latin typeface="Traditional Arabic" panose="02020603050405020304" pitchFamily="18" charset="-78"/>
              <a:cs typeface="Traditional Arabic" panose="02020603050405020304" pitchFamily="18" charset="-78"/>
            </a:endParaRPr>
          </a:p>
          <a:p>
            <a:pPr algn="r" rtl="1"/>
            <a:r>
              <a:rPr lang="ar-TN" dirty="0" smtClean="0">
                <a:latin typeface="Traditional Arabic" panose="02020603050405020304" pitchFamily="18" charset="-78"/>
                <a:cs typeface="Traditional Arabic" panose="02020603050405020304" pitchFamily="18" charset="-78"/>
              </a:rPr>
              <a:t>8.</a:t>
            </a:r>
            <a:r>
              <a:rPr lang="ar-TN" baseline="0" dirty="0" smtClean="0">
                <a:latin typeface="Traditional Arabic" panose="02020603050405020304" pitchFamily="18" charset="-78"/>
                <a:cs typeface="Traditional Arabic" panose="02020603050405020304" pitchFamily="18" charset="-78"/>
              </a:rPr>
              <a:t> </a:t>
            </a:r>
            <a:r>
              <a:rPr lang="ar-TN" sz="1200" b="0" i="0" kern="1200" dirty="0" smtClean="0">
                <a:solidFill>
                  <a:schemeClr val="tx1"/>
                </a:solidFill>
                <a:effectLst/>
                <a:latin typeface="Traditional Arabic" panose="02020603050405020304" pitchFamily="18" charset="-78"/>
                <a:ea typeface="+mn-ea"/>
                <a:cs typeface="Traditional Arabic" panose="02020603050405020304" pitchFamily="18" charset="-78"/>
              </a:rPr>
              <a:t>نحن نقدم خدماتنا من منطلق إيماننا بأن الفئات السكانية المتضررة تقع في صلب العمل الإنساني، ونقر بأن مشاركتها مشاركة نشطة هي أمر أساسي لتقديم المساعدة بطرق تلبي حاجاتهم على أفضل وجه، ويتضمن ذلك المستضعفين والمستبعدين اجتماعياً. ونسعى إلى دعم الجهود المحلية لتفادي الكوارث والتأهب لها والاستجابة لها، وكذلك بالنسبة لآثار النزاعات، وتعزيز قدرات الجهات الفاعلة المحلية على كافة المستويات.</a:t>
            </a:r>
          </a:p>
          <a:p>
            <a:pPr algn="r" rtl="1"/>
            <a:endParaRPr lang="ar-TN" sz="1200" b="0" i="0" kern="1200" dirty="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TN" sz="1200" b="0" i="0" kern="1200" dirty="0" smtClean="0">
                <a:solidFill>
                  <a:schemeClr val="tx1"/>
                </a:solidFill>
                <a:effectLst/>
                <a:latin typeface="Traditional Arabic" panose="02020603050405020304" pitchFamily="18" charset="-78"/>
                <a:ea typeface="+mn-ea"/>
                <a:cs typeface="Traditional Arabic" panose="02020603050405020304" pitchFamily="18" charset="-78"/>
              </a:rPr>
              <a:t>9. نحن ندرك أن المحاولات الرامية إلى توفير المساعدة الإنسانية قد تـُحدث في بعض الأحيان آثاراً سلبية غير مقصودة. ولذلك، فإننا نهدف من خلال التعاون مع المجتمعات المحلية المتضررة ومع السلطات، إلى التقليل قدر الإمكان مما قد يطال المجتمع المحلي أو البيئة من أي آثار سلبية للعمل الإنساني. أما فيما يتعلق بالنزاع المسلح، فإننا ندرك أن الطريقة التي يتم بها تقديم المساعدة الإنسانية قد تجعل من زيادة تعرض المدنيين للهجوم أمراً محتملاً، أو قد تتسبب أحياناً بشكل غير مقصود في إعطاء ميزة إلى طرف أو أكثر من أطراف النزاع. وعلى ذلك، فنحن ملتزمون بالتقليل إلى أدنى حد ممكن من مثل هذه الآثار الضارة، بما يتفق مع المبادئ المذكورة آنفاً.</a:t>
            </a:r>
          </a:p>
          <a:p>
            <a:pPr algn="r" rtl="1"/>
            <a:endParaRPr lang="ar-TN" sz="1200" b="0" i="0" kern="1200" dirty="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TN" sz="1200" b="0" i="0" kern="1200" dirty="0" smtClean="0">
                <a:solidFill>
                  <a:schemeClr val="tx1"/>
                </a:solidFill>
                <a:effectLst/>
                <a:latin typeface="Traditional Arabic" panose="02020603050405020304" pitchFamily="18" charset="-78"/>
                <a:ea typeface="+mn-ea"/>
                <a:cs typeface="Traditional Arabic" panose="02020603050405020304" pitchFamily="18" charset="-78"/>
              </a:rPr>
              <a:t>10. نحن نعمل وفقاً لمبادئ العمل الإنساني المنصوص عليها في هذا الميثاق، وفي ضوء توجيهات حددتها مدونة قواعد </a:t>
            </a:r>
            <a:r>
              <a:rPr lang="ar-TN" sz="1200" b="0" i="0" kern="1200" dirty="0" smtClean="0">
                <a:solidFill>
                  <a:schemeClr val="tx1"/>
                </a:solidFill>
                <a:effectLst/>
                <a:latin typeface="Traditional Arabic" panose="02020603050405020304" pitchFamily="18" charset="-78"/>
                <a:ea typeface="+mn-ea"/>
                <a:cs typeface="Traditional Arabic" panose="02020603050405020304" pitchFamily="18" charset="-78"/>
              </a:rPr>
              <a:t>السلوك من </a:t>
            </a:r>
            <a:r>
              <a:rPr lang="ar-TN" sz="1200" b="0" i="0" kern="1200" dirty="0" smtClean="0">
                <a:solidFill>
                  <a:schemeClr val="tx1"/>
                </a:solidFill>
                <a:effectLst/>
                <a:latin typeface="Traditional Arabic" panose="02020603050405020304" pitchFamily="18" charset="-78"/>
                <a:ea typeface="+mn-ea"/>
                <a:cs typeface="Traditional Arabic" panose="02020603050405020304" pitchFamily="18" charset="-78"/>
              </a:rPr>
              <a:t>أجل الحركة </a:t>
            </a:r>
            <a:r>
              <a:rPr lang="ar-TN" sz="1200" b="0" i="0" kern="1200" dirty="0" smtClean="0">
                <a:solidFill>
                  <a:schemeClr val="tx1"/>
                </a:solidFill>
                <a:effectLst/>
                <a:latin typeface="Traditional Arabic" panose="02020603050405020304" pitchFamily="18" charset="-78"/>
                <a:ea typeface="+mn-ea"/>
                <a:cs typeface="Traditional Arabic" panose="02020603050405020304" pitchFamily="18" charset="-78"/>
              </a:rPr>
              <a:t>الدولية للصليب </a:t>
            </a:r>
            <a:r>
              <a:rPr lang="ar-TN" sz="1200" b="0" i="0" kern="1200" dirty="0" smtClean="0">
                <a:solidFill>
                  <a:schemeClr val="tx1"/>
                </a:solidFill>
                <a:effectLst/>
                <a:latin typeface="Traditional Arabic" panose="02020603050405020304" pitchFamily="18" charset="-78"/>
                <a:ea typeface="+mn-ea"/>
                <a:cs typeface="Traditional Arabic" panose="02020603050405020304" pitchFamily="18" charset="-78"/>
              </a:rPr>
              <a:t>الأحمر والهلال </a:t>
            </a:r>
            <a:r>
              <a:rPr lang="ar-TN" sz="1200" b="0" i="0" kern="1200" dirty="0" smtClean="0">
                <a:solidFill>
                  <a:schemeClr val="tx1"/>
                </a:solidFill>
                <a:effectLst/>
                <a:latin typeface="Traditional Arabic" panose="02020603050405020304" pitchFamily="18" charset="-78"/>
                <a:ea typeface="+mn-ea"/>
                <a:cs typeface="Traditional Arabic" panose="02020603050405020304" pitchFamily="18" charset="-78"/>
              </a:rPr>
              <a:t>الأحمر والمنظمات </a:t>
            </a:r>
            <a:r>
              <a:rPr lang="ar-TN" sz="1200" b="0" i="0" kern="1200" dirty="0" smtClean="0">
                <a:solidFill>
                  <a:schemeClr val="tx1"/>
                </a:solidFill>
                <a:effectLst/>
                <a:latin typeface="Traditional Arabic" panose="02020603050405020304" pitchFamily="18" charset="-78"/>
                <a:ea typeface="+mn-ea"/>
                <a:cs typeface="Traditional Arabic" panose="02020603050405020304" pitchFamily="18" charset="-78"/>
              </a:rPr>
              <a:t>غير الحكومية </a:t>
            </a:r>
            <a:r>
              <a:rPr lang="ar-TN" sz="1200" b="0" i="0" kern="1200" dirty="0" smtClean="0">
                <a:solidFill>
                  <a:schemeClr val="tx1"/>
                </a:solidFill>
                <a:effectLst/>
                <a:latin typeface="Traditional Arabic" panose="02020603050405020304" pitchFamily="18" charset="-78"/>
                <a:ea typeface="+mn-ea"/>
                <a:cs typeface="Traditional Arabic" panose="02020603050405020304" pitchFamily="18" charset="-78"/>
              </a:rPr>
              <a:t>أثناء الإغاثة </a:t>
            </a:r>
            <a:r>
              <a:rPr lang="ar-TN" sz="1200" b="0" i="0" kern="1200" dirty="0" smtClean="0">
                <a:solidFill>
                  <a:schemeClr val="tx1"/>
                </a:solidFill>
                <a:effectLst/>
                <a:latin typeface="Traditional Arabic" panose="02020603050405020304" pitchFamily="18" charset="-78"/>
                <a:ea typeface="+mn-ea"/>
                <a:cs typeface="Traditional Arabic" panose="02020603050405020304" pitchFamily="18" charset="-78"/>
              </a:rPr>
              <a:t>في حالات الكوارث (عام 1994).</a:t>
            </a:r>
          </a:p>
          <a:p>
            <a:pPr algn="r" rtl="1"/>
            <a:endParaRPr lang="ar-TN" sz="1200" b="0" i="0" kern="1200" dirty="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TN" sz="1200" b="0" i="0" kern="1200" dirty="0" smtClean="0">
                <a:solidFill>
                  <a:schemeClr val="tx1"/>
                </a:solidFill>
                <a:effectLst/>
                <a:latin typeface="Traditional Arabic" panose="02020603050405020304" pitchFamily="18" charset="-78"/>
                <a:ea typeface="+mn-ea"/>
                <a:cs typeface="Traditional Arabic" panose="02020603050405020304" pitchFamily="18" charset="-78"/>
              </a:rPr>
              <a:t>11. تعطي المعايير الدنيا والمعايير الأساسية لمشروع “</a:t>
            </a:r>
            <a:r>
              <a:rPr lang="ar-TN" sz="1200" b="0" i="0" kern="1200" dirty="0" err="1" smtClean="0">
                <a:solidFill>
                  <a:schemeClr val="tx1"/>
                </a:solidFill>
                <a:effectLst/>
                <a:latin typeface="Traditional Arabic" panose="02020603050405020304" pitchFamily="18" charset="-78"/>
                <a:ea typeface="+mn-ea"/>
                <a:cs typeface="Traditional Arabic" panose="02020603050405020304" pitchFamily="18" charset="-78"/>
              </a:rPr>
              <a:t>اسفير</a:t>
            </a:r>
            <a:r>
              <a:rPr lang="ar-TN" sz="1200" b="0" i="0" kern="1200" dirty="0" smtClean="0">
                <a:solidFill>
                  <a:schemeClr val="tx1"/>
                </a:solidFill>
                <a:effectLst/>
                <a:latin typeface="Traditional Arabic" panose="02020603050405020304" pitchFamily="18" charset="-78"/>
                <a:ea typeface="+mn-ea"/>
                <a:cs typeface="Traditional Arabic" panose="02020603050405020304" pitchFamily="18" charset="-78"/>
              </a:rPr>
              <a:t>” مضموناً عملياً للمبادئ المشتركة في هذا الميثاق، استناداً إلى فهم الوكالات لمتطلبات الحد الأدنى الأساسي اللازم للحياة الكريمة، وإلى تجاربها في تقديم المساعدة في المجال الإنساني. وعلى الرغم من اعتماد تحقيق هذه المعايير على مجموعة من العوامل، قد يقع أكثرها خارج دائرة سيطرتنا، إلا أننا ملتزمون دائماً بمحاولة تحقيقها، وعلى استعداد لقبول المساءلة عن ذلك. كما ندعو كافة الأطراف، بما في ذلك الحكومات المتضررة والحكومات المانحة، وكذلك المنظمات الدولية والجهات الفاعلة من القطاع الخاص، والجهات الفاعلة غير الحكومية، إلى اعتماد تلك المعايير الدنيا والمعايير الأساسية لمشروع “</a:t>
            </a:r>
            <a:r>
              <a:rPr lang="ar-TN" sz="1200" b="0" i="0" kern="1200" dirty="0" err="1" smtClean="0">
                <a:solidFill>
                  <a:schemeClr val="tx1"/>
                </a:solidFill>
                <a:effectLst/>
                <a:latin typeface="Traditional Arabic" panose="02020603050405020304" pitchFamily="18" charset="-78"/>
                <a:ea typeface="+mn-ea"/>
                <a:cs typeface="Traditional Arabic" panose="02020603050405020304" pitchFamily="18" charset="-78"/>
              </a:rPr>
              <a:t>اسفير</a:t>
            </a:r>
            <a:r>
              <a:rPr lang="ar-TN" sz="1200" b="0" i="0" kern="1200" dirty="0" smtClean="0">
                <a:solidFill>
                  <a:schemeClr val="tx1"/>
                </a:solidFill>
                <a:effectLst/>
                <a:latin typeface="Traditional Arabic" panose="02020603050405020304" pitchFamily="18" charset="-78"/>
                <a:ea typeface="+mn-ea"/>
                <a:cs typeface="Traditional Arabic" panose="02020603050405020304" pitchFamily="18" charset="-78"/>
              </a:rPr>
              <a:t>” كمعايير مقبولة.</a:t>
            </a:r>
          </a:p>
          <a:p>
            <a:pPr algn="r" rtl="1"/>
            <a:endParaRPr lang="ar-TN" sz="1200" b="0" i="0" kern="1200" dirty="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TN" sz="1200" b="0" i="0" kern="1200" dirty="0" smtClean="0">
                <a:solidFill>
                  <a:schemeClr val="tx1"/>
                </a:solidFill>
                <a:effectLst/>
                <a:latin typeface="Traditional Arabic" panose="02020603050405020304" pitchFamily="18" charset="-78"/>
                <a:ea typeface="+mn-ea"/>
                <a:cs typeface="Traditional Arabic" panose="02020603050405020304" pitchFamily="18" charset="-78"/>
              </a:rPr>
              <a:t>12. نلتزم ببذل كل جهد ممكن لضمان حصول متضرري الكوارث أو النزاعات على ما لا يقل عن الحد الأدنى من المتطلبات اللازمة للحياة بكرامة وأمن، وذلك انطلاقاً من الالتزام بالمعايير الدنيا والمعايير الأساسية، ويتضمن ذلك ما يكفي من المياه والإصحاح والأغذية والتغذية والمأوى والرعاية الصحية. وتحقيقاً لهذه الغاية، فإننا سنواصل دعوة الدول والأطراف المعنية الأخرى إلى الوفاء بالتزاماتها الأخلاقية والقانونية تجاه الفئات السكانية المتضررة. ومن جانبنا، فإننا نعمل على جعل استجاباتنا أكثر فعالية وملاءمة وقابلية للمساءلة، من خلال إجراء تقدير ورصد سليمين لتطورات السياق المحلي، ومن خلال تحقيق الشفافية في المعلومات وفي صنع القرار، وكذلك من خلال التنسيق والتعاون بشكل أكثر فعالية على كافة المستويات مع الجهات الأخرى ذات الصلة، وذلك على النحو الوارد تفصيله في المعايير الدنيا والمعايير الأساسية. ونلتزم على وجه الخصوص بالعمل في شراكة مع الفئات السكانية المتضررة، والتركيز على مشاركتها في أعمال الاستجابة مشاركة نشطة. ونسلم بحتمية مسؤوليتنا بشكل أساسي تجاه أولئك الذين نساعدهم.</a:t>
            </a:r>
          </a:p>
        </p:txBody>
      </p:sp>
      <p:sp>
        <p:nvSpPr>
          <p:cNvPr id="4" name="Slide Number Placeholder 3"/>
          <p:cNvSpPr>
            <a:spLocks noGrp="1"/>
          </p:cNvSpPr>
          <p:nvPr>
            <p:ph type="sldNum" sz="quarter" idx="10"/>
          </p:nvPr>
        </p:nvSpPr>
        <p:spPr/>
        <p:txBody>
          <a:bodyPr/>
          <a:lstStyle/>
          <a:p>
            <a:fld id="{CB7D2CA1-D120-9748-B6F6-7C32249A9953}" type="slidenum">
              <a:rPr lang="en-GB" smtClean="0"/>
              <a:pPr/>
              <a:t>13</a:t>
            </a:fld>
            <a:endParaRPr lang="en-GB"/>
          </a:p>
        </p:txBody>
      </p:sp>
    </p:spTree>
    <p:extLst>
      <p:ext uri="{BB962C8B-B14F-4D97-AF65-F5344CB8AC3E}">
        <p14:creationId xmlns:p14="http://schemas.microsoft.com/office/powerpoint/2010/main" val="4600219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TN" dirty="0" smtClean="0"/>
              <a:t>اترك التعليق على الصّورة للمشاركين</a:t>
            </a:r>
            <a:r>
              <a:rPr lang="ar-TN" baseline="0" dirty="0" smtClean="0"/>
              <a:t>. يمكنهم التوضيح باستعمال أمثلة من تجاربهم الخّاصة للتّحدّث عن بعض الممارسات السيّئة أو الجيّدة.</a:t>
            </a:r>
            <a:endParaRPr lang="en-GB" dirty="0" smtClean="0"/>
          </a:p>
        </p:txBody>
      </p:sp>
      <p:sp>
        <p:nvSpPr>
          <p:cNvPr id="4" name="Slide Number Placeholder 3"/>
          <p:cNvSpPr>
            <a:spLocks noGrp="1"/>
          </p:cNvSpPr>
          <p:nvPr>
            <p:ph type="sldNum" sz="quarter" idx="10"/>
          </p:nvPr>
        </p:nvSpPr>
        <p:spPr/>
        <p:txBody>
          <a:bodyPr/>
          <a:lstStyle/>
          <a:p>
            <a:fld id="{CB7D2CA1-D120-9748-B6F6-7C32249A9953}" type="slidenum">
              <a:rPr lang="en-GB" smtClean="0"/>
              <a:pPr/>
              <a:t>14</a:t>
            </a:fld>
            <a:endParaRPr lang="en-GB"/>
          </a:p>
        </p:txBody>
      </p:sp>
    </p:spTree>
    <p:extLst>
      <p:ext uri="{BB962C8B-B14F-4D97-AF65-F5344CB8AC3E}">
        <p14:creationId xmlns:p14="http://schemas.microsoft.com/office/powerpoint/2010/main" val="2848252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TN" dirty="0" smtClean="0"/>
              <a:t>ترك التعليق على صورة“ ال</a:t>
            </a:r>
            <a:r>
              <a:rPr lang="ar-TN" sz="1200" dirty="0" smtClean="0"/>
              <a:t>آثار غير مقصودة“</a:t>
            </a:r>
            <a:r>
              <a:rPr lang="ar-TN" dirty="0" smtClean="0"/>
              <a:t>للمشاركين</a:t>
            </a:r>
            <a:r>
              <a:rPr lang="ar-TN" baseline="0" dirty="0" smtClean="0"/>
              <a:t> كما يمكنهم التوضيح باستعمال امثلة من تجاربهم الخّاصة للممارسات السيّئة أو الجيّدة.</a:t>
            </a:r>
            <a:endParaRPr lang="ar-TN" dirty="0" smtClean="0"/>
          </a:p>
        </p:txBody>
      </p:sp>
      <p:sp>
        <p:nvSpPr>
          <p:cNvPr id="4" name="Slide Number Placeholder 3"/>
          <p:cNvSpPr>
            <a:spLocks noGrp="1"/>
          </p:cNvSpPr>
          <p:nvPr>
            <p:ph type="sldNum" sz="quarter" idx="10"/>
          </p:nvPr>
        </p:nvSpPr>
        <p:spPr/>
        <p:txBody>
          <a:bodyPr/>
          <a:lstStyle/>
          <a:p>
            <a:fld id="{CB7D2CA1-D120-9748-B6F6-7C32249A9953}" type="slidenum">
              <a:rPr lang="en-GB" smtClean="0"/>
              <a:pPr/>
              <a:t>15</a:t>
            </a:fld>
            <a:endParaRPr lang="en-GB"/>
          </a:p>
        </p:txBody>
      </p:sp>
    </p:spTree>
    <p:extLst>
      <p:ext uri="{BB962C8B-B14F-4D97-AF65-F5344CB8AC3E}">
        <p14:creationId xmlns:p14="http://schemas.microsoft.com/office/powerpoint/2010/main" val="38925000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noProof="0" dirty="0" smtClean="0"/>
              <a:t>  اطلب من المشاركين النّظر والبحث في الدّليل وإعطاء مثال للاستعمال</a:t>
            </a:r>
            <a:r>
              <a:rPr lang="ar-SA" baseline="0" noProof="0" dirty="0" smtClean="0"/>
              <a:t> السّيّئ او الجيّد يتعلّق بأحد هذه الفصول.</a:t>
            </a:r>
            <a:endParaRPr lang="ar-SA" noProof="0" dirty="0" smtClean="0"/>
          </a:p>
        </p:txBody>
      </p:sp>
      <p:sp>
        <p:nvSpPr>
          <p:cNvPr id="4" name="Slide Number Placeholder 3"/>
          <p:cNvSpPr>
            <a:spLocks noGrp="1"/>
          </p:cNvSpPr>
          <p:nvPr>
            <p:ph type="sldNum" sz="quarter" idx="10"/>
          </p:nvPr>
        </p:nvSpPr>
        <p:spPr/>
        <p:txBody>
          <a:bodyPr/>
          <a:lstStyle/>
          <a:p>
            <a:fld id="{CB7D2CA1-D120-9748-B6F6-7C32249A9953}" type="slidenum">
              <a:rPr lang="en-GB" smtClean="0"/>
              <a:pPr/>
              <a:t>16</a:t>
            </a:fld>
            <a:endParaRPr lang="en-GB"/>
          </a:p>
        </p:txBody>
      </p:sp>
    </p:spTree>
    <p:extLst>
      <p:ext uri="{BB962C8B-B14F-4D97-AF65-F5344CB8AC3E}">
        <p14:creationId xmlns:p14="http://schemas.microsoft.com/office/powerpoint/2010/main" val="13989261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TN" dirty="0" smtClean="0"/>
              <a:t> اترك التعليق على الصّورة للمشاركين</a:t>
            </a:r>
            <a:r>
              <a:rPr lang="ar-TN" baseline="0" dirty="0" smtClean="0"/>
              <a:t> للتوضيح يمكنهم استعمال أمثلة من تجاربهم الخّاصة للممارسات السيّئة أو الجيّدة.</a:t>
            </a:r>
            <a:endParaRPr lang="ar-TN" dirty="0" smtClean="0"/>
          </a:p>
        </p:txBody>
      </p:sp>
      <p:sp>
        <p:nvSpPr>
          <p:cNvPr id="4" name="Slide Number Placeholder 3"/>
          <p:cNvSpPr>
            <a:spLocks noGrp="1"/>
          </p:cNvSpPr>
          <p:nvPr>
            <p:ph type="sldNum" sz="quarter" idx="10"/>
          </p:nvPr>
        </p:nvSpPr>
        <p:spPr/>
        <p:txBody>
          <a:bodyPr/>
          <a:lstStyle/>
          <a:p>
            <a:fld id="{CB7D2CA1-D120-9748-B6F6-7C32249A9953}" type="slidenum">
              <a:rPr lang="en-GB" smtClean="0"/>
              <a:pPr/>
              <a:t>17</a:t>
            </a:fld>
            <a:endParaRPr lang="en-GB"/>
          </a:p>
        </p:txBody>
      </p:sp>
    </p:spTree>
    <p:extLst>
      <p:ext uri="{BB962C8B-B14F-4D97-AF65-F5344CB8AC3E}">
        <p14:creationId xmlns:p14="http://schemas.microsoft.com/office/powerpoint/2010/main" val="35936250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en-GB" dirty="0"/>
          </a:p>
        </p:txBody>
      </p:sp>
      <p:sp>
        <p:nvSpPr>
          <p:cNvPr id="4" name="Slide Number Placeholder 3"/>
          <p:cNvSpPr>
            <a:spLocks noGrp="1"/>
          </p:cNvSpPr>
          <p:nvPr>
            <p:ph type="sldNum" sz="quarter" idx="10"/>
          </p:nvPr>
        </p:nvSpPr>
        <p:spPr/>
        <p:txBody>
          <a:bodyPr/>
          <a:lstStyle/>
          <a:p>
            <a:fld id="{CB7D2CA1-D120-9748-B6F6-7C32249A9953}" type="slidenum">
              <a:rPr lang="en-GB" smtClean="0"/>
              <a:pPr/>
              <a:t>18</a:t>
            </a:fld>
            <a:endParaRPr lang="en-GB"/>
          </a:p>
        </p:txBody>
      </p:sp>
    </p:spTree>
    <p:extLst>
      <p:ext uri="{BB962C8B-B14F-4D97-AF65-F5344CB8AC3E}">
        <p14:creationId xmlns:p14="http://schemas.microsoft.com/office/powerpoint/2010/main" val="28602278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TN" sz="1200" kern="1200" dirty="0" smtClean="0">
                <a:solidFill>
                  <a:schemeClr val="tx1"/>
                </a:solidFill>
                <a:effectLst/>
                <a:latin typeface="Traditional Arabic" panose="02020603050405020304" pitchFamily="18" charset="-78"/>
                <a:ea typeface="+mn-ea"/>
                <a:cs typeface="Traditional Arabic" panose="02020603050405020304" pitchFamily="18" charset="-78"/>
              </a:rPr>
              <a:t>شريحة اختيارية</a:t>
            </a:r>
            <a:r>
              <a:rPr lang="ar-TN" sz="1200" kern="1200" baseline="0" dirty="0" smtClean="0">
                <a:solidFill>
                  <a:schemeClr val="tx1"/>
                </a:solidFill>
                <a:effectLst/>
                <a:latin typeface="Traditional Arabic" panose="02020603050405020304" pitchFamily="18" charset="-78"/>
                <a:ea typeface="+mn-ea"/>
                <a:cs typeface="Traditional Arabic" panose="02020603050405020304" pitchFamily="18" charset="-78"/>
              </a:rPr>
              <a:t> (موجودة في المادة التدريبية  ينبغي توزيعها على المشاركين في آخر الجلسة)</a:t>
            </a:r>
          </a:p>
          <a:p>
            <a:pPr algn="r" rtl="1"/>
            <a:r>
              <a:rPr lang="ar-TN" sz="1200" kern="1200" baseline="0" dirty="0" smtClean="0">
                <a:solidFill>
                  <a:schemeClr val="tx1"/>
                </a:solidFill>
                <a:effectLst/>
                <a:latin typeface="Traditional Arabic" panose="02020603050405020304" pitchFamily="18" charset="-78"/>
                <a:ea typeface="+mn-ea"/>
                <a:cs typeface="Traditional Arabic" panose="02020603050405020304" pitchFamily="18" charset="-78"/>
              </a:rPr>
              <a:t>تحتوي مبادئ الحماية على:</a:t>
            </a:r>
          </a:p>
          <a:p>
            <a:pPr marL="171450" indent="-171450" algn="r" rtl="1">
              <a:buFont typeface="Arial" panose="020B0604020202020204" pitchFamily="34" charset="0"/>
              <a:buChar char="•"/>
            </a:pPr>
            <a:r>
              <a:rPr lang="ar-TN" sz="1200" kern="1200" baseline="0" dirty="0" smtClean="0">
                <a:solidFill>
                  <a:schemeClr val="tx1"/>
                </a:solidFill>
                <a:effectLst/>
                <a:latin typeface="Traditional Arabic" panose="02020603050405020304" pitchFamily="18" charset="-78"/>
                <a:ea typeface="+mn-ea"/>
                <a:cs typeface="Traditional Arabic" panose="02020603050405020304" pitchFamily="18" charset="-78"/>
              </a:rPr>
              <a:t>مبادئ الحماية الأربعة: </a:t>
            </a:r>
          </a:p>
          <a:p>
            <a:pPr marL="171450" indent="-171450" algn="r" rtl="1">
              <a:buFontTx/>
              <a:buChar char="-"/>
            </a:pPr>
            <a:r>
              <a:rPr lang="ar-TN" sz="1200" kern="1200" baseline="0" dirty="0" smtClean="0">
                <a:solidFill>
                  <a:schemeClr val="tx1"/>
                </a:solidFill>
                <a:effectLst/>
                <a:latin typeface="Traditional Arabic" panose="02020603050405020304" pitchFamily="18" charset="-78"/>
                <a:ea typeface="+mn-ea"/>
                <a:cs typeface="Traditional Arabic" panose="02020603050405020304" pitchFamily="18" charset="-78"/>
              </a:rPr>
              <a:t>تجنب الأنشطة التي تسبب مزيدا من الضرر للناس</a:t>
            </a:r>
          </a:p>
          <a:p>
            <a:pPr marL="171450" indent="-171450" algn="r" rtl="1">
              <a:buFontTx/>
              <a:buChar char="-"/>
            </a:pPr>
            <a:r>
              <a:rPr lang="ar-TN" sz="1200" kern="1200" baseline="0" dirty="0" smtClean="0">
                <a:solidFill>
                  <a:schemeClr val="tx1"/>
                </a:solidFill>
                <a:effectLst/>
                <a:latin typeface="Traditional Arabic" panose="02020603050405020304" pitchFamily="18" charset="-78"/>
                <a:ea typeface="+mn-ea"/>
                <a:cs typeface="Traditional Arabic" panose="02020603050405020304" pitchFamily="18" charset="-78"/>
              </a:rPr>
              <a:t>ضمان حصول الناس على المساعدة بدون تحيز</a:t>
            </a:r>
          </a:p>
          <a:p>
            <a:pPr marL="171450" indent="-171450" algn="r" rtl="1">
              <a:buFontTx/>
              <a:buChar char="-"/>
            </a:pPr>
            <a:r>
              <a:rPr lang="ar-TN" sz="1200" kern="1200" baseline="0" dirty="0" smtClean="0">
                <a:solidFill>
                  <a:schemeClr val="tx1"/>
                </a:solidFill>
                <a:effectLst/>
                <a:latin typeface="Traditional Arabic" panose="02020603050405020304" pitchFamily="18" charset="-78"/>
                <a:ea typeface="+mn-ea"/>
                <a:cs typeface="Traditional Arabic" panose="02020603050405020304" pitchFamily="18" charset="-78"/>
              </a:rPr>
              <a:t>حماية الناس من الأذى البدني والنفسي الناجم عن العنف والإكراه</a:t>
            </a:r>
          </a:p>
          <a:p>
            <a:pPr marL="171450" indent="-171450" algn="r" rtl="1">
              <a:buFontTx/>
              <a:buChar char="-"/>
            </a:pPr>
            <a:r>
              <a:rPr lang="ar-TN" sz="1200" kern="1200" baseline="0" dirty="0" smtClean="0">
                <a:solidFill>
                  <a:schemeClr val="tx1"/>
                </a:solidFill>
                <a:effectLst/>
                <a:latin typeface="Traditional Arabic" panose="02020603050405020304" pitchFamily="18" charset="-78"/>
                <a:ea typeface="+mn-ea"/>
                <a:cs typeface="Traditional Arabic" panose="02020603050405020304" pitchFamily="18" charset="-78"/>
              </a:rPr>
              <a:t>مساعدة الناس على المطالبة بحقوقهم والتماس الحلول والتعافي من آثار الانتهاكات</a:t>
            </a:r>
          </a:p>
          <a:p>
            <a:pPr marL="171450" indent="-171450" algn="r" rtl="1">
              <a:buFont typeface="Arial" panose="020B0604020202020204" pitchFamily="34" charset="0"/>
              <a:buChar char="•"/>
            </a:pPr>
            <a:r>
              <a:rPr lang="ar-TN" sz="1200" kern="1200" baseline="0" dirty="0" smtClean="0">
                <a:solidFill>
                  <a:schemeClr val="tx1"/>
                </a:solidFill>
                <a:effectLst/>
                <a:latin typeface="Traditional Arabic" panose="02020603050405020304" pitchFamily="18" charset="-78"/>
                <a:ea typeface="+mn-ea"/>
                <a:cs typeface="Traditional Arabic" panose="02020603050405020304" pitchFamily="18" charset="-78"/>
              </a:rPr>
              <a:t>بالإضافة إلى معيارين إضافيين مأخوذين من كتاب المعايير الدنيا لحماية الطفل: تقوية أنظمة حماية الطفل وتقوية قدرة الأطفال على تخطي الظروف الصعبة في العمل الإنساني.</a:t>
            </a:r>
          </a:p>
          <a:p>
            <a:pPr algn="r" rtl="1"/>
            <a:endParaRPr lang="ar-TN" sz="1200" kern="1200" dirty="0" smtClean="0">
              <a:solidFill>
                <a:schemeClr val="tx1"/>
              </a:solidFill>
              <a:effectLst/>
              <a:latin typeface="Traditional Arabic" panose="02020603050405020304" pitchFamily="18" charset="-78"/>
              <a:ea typeface="+mn-ea"/>
              <a:cs typeface="Traditional Arabic" panose="02020603050405020304" pitchFamily="18" charset="-78"/>
            </a:endParaRPr>
          </a:p>
          <a:p>
            <a:endParaRPr lang="en-GB" dirty="0">
              <a:latin typeface="Traditional Arabic" panose="02020603050405020304" pitchFamily="18" charset="-78"/>
              <a:cs typeface="Traditional Arabic" panose="02020603050405020304" pitchFamily="18" charset="-78"/>
            </a:endParaRPr>
          </a:p>
        </p:txBody>
      </p:sp>
      <p:sp>
        <p:nvSpPr>
          <p:cNvPr id="4" name="Slide Number Placeholder 3"/>
          <p:cNvSpPr>
            <a:spLocks noGrp="1"/>
          </p:cNvSpPr>
          <p:nvPr>
            <p:ph type="sldNum" sz="quarter" idx="10"/>
          </p:nvPr>
        </p:nvSpPr>
        <p:spPr/>
        <p:txBody>
          <a:bodyPr/>
          <a:lstStyle/>
          <a:p>
            <a:fld id="{CB7D2CA1-D120-9748-B6F6-7C32249A9953}" type="slidenum">
              <a:rPr lang="en-GB" smtClean="0"/>
              <a:pPr/>
              <a:t>19</a:t>
            </a:fld>
            <a:endParaRPr lang="en-GB"/>
          </a:p>
        </p:txBody>
      </p:sp>
    </p:spTree>
    <p:extLst>
      <p:ext uri="{BB962C8B-B14F-4D97-AF65-F5344CB8AC3E}">
        <p14:creationId xmlns:p14="http://schemas.microsoft.com/office/powerpoint/2010/main" val="9702489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TN" dirty="0" smtClean="0">
                <a:latin typeface="Traditional Arabic" panose="02020603050405020304" pitchFamily="18" charset="-78"/>
                <a:cs typeface="Traditional Arabic" panose="02020603050405020304" pitchFamily="18" charset="-78"/>
              </a:rPr>
              <a:t>قم بطرح هذا السؤال على الحاضرين ثمّ اشرح لهم أنّ الجلسة سوف تهتمّ بمناقشة هذه الحقوق الثلاثة من الجانب القانوني والأخلاقي إضافة إلى دور مختلف الجهات المعنيّة ومسؤوليّاتها خلال التّدخّل الإنساني.</a:t>
            </a:r>
          </a:p>
        </p:txBody>
      </p:sp>
      <p:sp>
        <p:nvSpPr>
          <p:cNvPr id="4" name="Slide Number Placeholder 3"/>
          <p:cNvSpPr>
            <a:spLocks noGrp="1"/>
          </p:cNvSpPr>
          <p:nvPr>
            <p:ph type="sldNum" sz="quarter" idx="10"/>
          </p:nvPr>
        </p:nvSpPr>
        <p:spPr/>
        <p:txBody>
          <a:bodyPr/>
          <a:lstStyle/>
          <a:p>
            <a:fld id="{CB7D2CA1-D120-9748-B6F6-7C32249A9953}" type="slidenum">
              <a:rPr lang="en-GB" smtClean="0"/>
              <a:pPr/>
              <a:t>2</a:t>
            </a:fld>
            <a:endParaRPr lang="en-GB"/>
          </a:p>
        </p:txBody>
      </p:sp>
    </p:spTree>
    <p:extLst>
      <p:ext uri="{BB962C8B-B14F-4D97-AF65-F5344CB8AC3E}">
        <p14:creationId xmlns:p14="http://schemas.microsoft.com/office/powerpoint/2010/main" val="28203014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TN" sz="1200" kern="1200" dirty="0" smtClean="0">
                <a:solidFill>
                  <a:schemeClr val="tx1"/>
                </a:solidFill>
                <a:effectLst/>
                <a:latin typeface="Traditional Arabic" panose="02020603050405020304" pitchFamily="18" charset="-78"/>
                <a:ea typeface="+mn-ea"/>
                <a:cs typeface="Traditional Arabic" panose="02020603050405020304" pitchFamily="18" charset="-78"/>
              </a:rPr>
              <a:t>شريحة اختيارية</a:t>
            </a:r>
            <a:r>
              <a:rPr lang="ar-TN" sz="1200" kern="1200" baseline="0" dirty="0" smtClean="0">
                <a:solidFill>
                  <a:schemeClr val="tx1"/>
                </a:solidFill>
                <a:effectLst/>
                <a:latin typeface="Traditional Arabic" panose="02020603050405020304" pitchFamily="18" charset="-78"/>
                <a:ea typeface="+mn-ea"/>
                <a:cs typeface="Traditional Arabic" panose="02020603050405020304" pitchFamily="18" charset="-78"/>
              </a:rPr>
              <a:t> (موجودة في المادة التدريبية  ينبغي توزيعها على المشاركين في آخر الجلسة)</a:t>
            </a:r>
          </a:p>
        </p:txBody>
      </p:sp>
      <p:sp>
        <p:nvSpPr>
          <p:cNvPr id="4" name="Slide Number Placeholder 3"/>
          <p:cNvSpPr>
            <a:spLocks noGrp="1"/>
          </p:cNvSpPr>
          <p:nvPr>
            <p:ph type="sldNum" sz="quarter" idx="10"/>
          </p:nvPr>
        </p:nvSpPr>
        <p:spPr/>
        <p:txBody>
          <a:bodyPr/>
          <a:lstStyle/>
          <a:p>
            <a:fld id="{CB7D2CA1-D120-9748-B6F6-7C32249A9953}" type="slidenum">
              <a:rPr lang="en-GB" smtClean="0"/>
              <a:pPr/>
              <a:t>20</a:t>
            </a:fld>
            <a:endParaRPr lang="en-GB"/>
          </a:p>
        </p:txBody>
      </p:sp>
    </p:spTree>
    <p:extLst>
      <p:ext uri="{BB962C8B-B14F-4D97-AF65-F5344CB8AC3E}">
        <p14:creationId xmlns:p14="http://schemas.microsoft.com/office/powerpoint/2010/main" val="19480461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TN" dirty="0" smtClean="0">
                <a:latin typeface="Traditional Arabic" panose="02020603050405020304" pitchFamily="18" charset="-78"/>
                <a:cs typeface="Traditional Arabic" panose="02020603050405020304" pitchFamily="18" charset="-78"/>
              </a:rPr>
              <a:t>اسئل المشاركين عن المعنى الملموس لهذا «الحق» وحاول توجيههم وذلك  عن طريق استكشاف معنى هاتين الكلمتين: الحياة والكرامة.</a:t>
            </a:r>
          </a:p>
          <a:p>
            <a:pPr algn="r" rtl="1"/>
            <a:endParaRPr lang="ar-TN" dirty="0" smtClean="0">
              <a:latin typeface="Traditional Arabic" panose="02020603050405020304" pitchFamily="18" charset="-78"/>
              <a:cs typeface="Traditional Arabic" panose="02020603050405020304" pitchFamily="18" charset="-78"/>
            </a:endParaRPr>
          </a:p>
          <a:p>
            <a:pPr algn="r" rtl="1"/>
            <a:r>
              <a:rPr lang="ar-TN" dirty="0" smtClean="0">
                <a:latin typeface="Traditional Arabic" panose="02020603050405020304" pitchFamily="18" charset="-78"/>
                <a:cs typeface="Traditional Arabic" panose="02020603050405020304" pitchFamily="18" charset="-78"/>
              </a:rPr>
              <a:t> يضمّ الحق في الحياة:</a:t>
            </a:r>
          </a:p>
          <a:p>
            <a:pPr marL="171450" indent="-171450" algn="r" rtl="1">
              <a:buFont typeface="Arial" panose="020B0604020202020204" pitchFamily="34" charset="0"/>
              <a:buChar char="•"/>
            </a:pPr>
            <a:r>
              <a:rPr lang="ar-TN" dirty="0" smtClean="0">
                <a:latin typeface="Traditional Arabic" panose="02020603050405020304" pitchFamily="18" charset="-78"/>
                <a:cs typeface="Traditional Arabic" panose="02020603050405020304" pitchFamily="18" charset="-78"/>
              </a:rPr>
              <a:t>عدم التعرض للتّعذيب أو المعاملة القاسية أو العقوبة القاسية أو اللاإنسانيّة والمهينة</a:t>
            </a:r>
          </a:p>
          <a:p>
            <a:pPr marL="171450" indent="-171450" algn="r" rtl="1">
              <a:buFont typeface="Arial" panose="020B0604020202020204" pitchFamily="34" charset="0"/>
              <a:buChar char="•"/>
            </a:pPr>
            <a:r>
              <a:rPr lang="ar-TN" dirty="0" smtClean="0">
                <a:latin typeface="Traditional Arabic" panose="02020603050405020304" pitchFamily="18" charset="-78"/>
                <a:cs typeface="Traditional Arabic" panose="02020603050405020304" pitchFamily="18" charset="-78"/>
              </a:rPr>
              <a:t>واجب الحفاظ على الحياة عند التّعرّض للتهديد بمعنى عدم منع أو إحباط حقّ الحصول على المساعدات الإنسانيّة عند الحاجة.</a:t>
            </a:r>
          </a:p>
          <a:p>
            <a:pPr marL="0" indent="0" algn="r" rtl="1">
              <a:buFont typeface="Arial" panose="020B0604020202020204" pitchFamily="34" charset="0"/>
              <a:buNone/>
            </a:pPr>
            <a:endParaRPr lang="ar-TN" dirty="0" smtClean="0">
              <a:latin typeface="Traditional Arabic" panose="02020603050405020304" pitchFamily="18" charset="-78"/>
              <a:cs typeface="Traditional Arabic" panose="02020603050405020304" pitchFamily="18" charset="-78"/>
            </a:endParaRPr>
          </a:p>
          <a:p>
            <a:pPr marL="0" indent="0" algn="r" rtl="1">
              <a:buFont typeface="Arial" panose="020B0604020202020204" pitchFamily="34" charset="0"/>
              <a:buNone/>
            </a:pPr>
            <a:r>
              <a:rPr lang="ar-TN" dirty="0" smtClean="0">
                <a:latin typeface="Traditional Arabic" panose="02020603050405020304" pitchFamily="18" charset="-78"/>
                <a:cs typeface="Traditional Arabic" panose="02020603050405020304" pitchFamily="18" charset="-78"/>
              </a:rPr>
              <a:t> نعني بالكرامة:</a:t>
            </a:r>
          </a:p>
          <a:p>
            <a:pPr marL="171450" indent="-171450" algn="r" rtl="1">
              <a:buFont typeface="Arial" panose="020B0604020202020204" pitchFamily="34" charset="0"/>
              <a:buChar char="•"/>
            </a:pPr>
            <a:r>
              <a:rPr lang="ar-TN" dirty="0" smtClean="0">
                <a:latin typeface="Traditional Arabic" panose="02020603050405020304" pitchFamily="18" charset="-78"/>
                <a:cs typeface="Traditional Arabic" panose="02020603050405020304" pitchFamily="18" charset="-78"/>
              </a:rPr>
              <a:t> الاحترام الكامل للشخص بما في ذلك جسده وقيمه ومعتقداته.</a:t>
            </a:r>
            <a:endParaRPr lang="en-GB" dirty="0" smtClean="0">
              <a:latin typeface="Traditional Arabic" panose="02020603050405020304" pitchFamily="18" charset="-78"/>
              <a:cs typeface="Traditional Arabic" panose="02020603050405020304" pitchFamily="18" charset="-78"/>
            </a:endParaRPr>
          </a:p>
          <a:p>
            <a:pPr algn="r" rtl="1"/>
            <a:endParaRPr lang="en-GB" dirty="0" smtClean="0">
              <a:latin typeface="Traditional Arabic" panose="02020603050405020304" pitchFamily="18" charset="-78"/>
              <a:cs typeface="Traditional Arabic" panose="02020603050405020304" pitchFamily="18" charset="-78"/>
            </a:endParaRPr>
          </a:p>
          <a:p>
            <a:pPr algn="r" rtl="1"/>
            <a:r>
              <a:rPr lang="ar-TN" dirty="0" smtClean="0">
                <a:latin typeface="Traditional Arabic" panose="02020603050405020304" pitchFamily="18" charset="-78"/>
                <a:cs typeface="Traditional Arabic" panose="02020603050405020304" pitchFamily="18" charset="-78"/>
              </a:rPr>
              <a:t>قم بتقديم هذا الرسم وبيّن لهم  انّه الجزء الأول لسلسلة من الرسوم الكاريكاتوريّة لرسّام كاريكاتير مشهور وأنّ هذا الرّسم يعتبر وسيلة بديلة وسهلة لفهم محتوى الميثاق الإنساني.</a:t>
            </a:r>
            <a:endParaRPr lang="en-GB" dirty="0" smtClean="0">
              <a:latin typeface="Traditional Arabic" panose="02020603050405020304" pitchFamily="18" charset="-78"/>
              <a:cs typeface="Traditional Arabic" panose="02020603050405020304" pitchFamily="18" charset="-78"/>
            </a:endParaRPr>
          </a:p>
        </p:txBody>
      </p:sp>
      <p:sp>
        <p:nvSpPr>
          <p:cNvPr id="4" name="Slide Number Placeholder 3"/>
          <p:cNvSpPr>
            <a:spLocks noGrp="1"/>
          </p:cNvSpPr>
          <p:nvPr>
            <p:ph type="sldNum" sz="quarter" idx="10"/>
          </p:nvPr>
        </p:nvSpPr>
        <p:spPr/>
        <p:txBody>
          <a:bodyPr/>
          <a:lstStyle/>
          <a:p>
            <a:fld id="{CB7D2CA1-D120-9748-B6F6-7C32249A9953}" type="slidenum">
              <a:rPr lang="en-GB" smtClean="0"/>
              <a:pPr/>
              <a:t>3</a:t>
            </a:fld>
            <a:endParaRPr lang="en-GB"/>
          </a:p>
        </p:txBody>
      </p:sp>
    </p:spTree>
    <p:extLst>
      <p:ext uri="{BB962C8B-B14F-4D97-AF65-F5344CB8AC3E}">
        <p14:creationId xmlns:p14="http://schemas.microsoft.com/office/powerpoint/2010/main" val="12798426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TN" dirty="0" smtClean="0">
                <a:latin typeface="Traditional Arabic" panose="02020603050405020304" pitchFamily="18" charset="-78"/>
                <a:cs typeface="Traditional Arabic" panose="02020603050405020304" pitchFamily="18" charset="-78"/>
              </a:rPr>
              <a:t>اسئل المشاركين عن المعنى</a:t>
            </a:r>
            <a:r>
              <a:rPr lang="ar-TN" baseline="0" dirty="0" smtClean="0">
                <a:latin typeface="Traditional Arabic" panose="02020603050405020304" pitchFamily="18" charset="-78"/>
                <a:cs typeface="Traditional Arabic" panose="02020603050405020304" pitchFamily="18" charset="-78"/>
              </a:rPr>
              <a:t> الملموس ل</a:t>
            </a:r>
            <a:r>
              <a:rPr lang="ar-TN" dirty="0" smtClean="0">
                <a:latin typeface="Traditional Arabic" panose="02020603050405020304" pitchFamily="18" charset="-78"/>
                <a:cs typeface="Traditional Arabic" panose="02020603050405020304" pitchFamily="18" charset="-78"/>
              </a:rPr>
              <a:t>هذا الحق وحاول توجيههم إذ عليك أن تبيّن لهم انّ</a:t>
            </a:r>
            <a:r>
              <a:rPr lang="ar-TN" baseline="0" dirty="0" smtClean="0">
                <a:latin typeface="Traditional Arabic" panose="02020603050405020304" pitchFamily="18" charset="-78"/>
                <a:cs typeface="Traditional Arabic" panose="02020603050405020304" pitchFamily="18" charset="-78"/>
              </a:rPr>
              <a:t> حقّ الحصول على المساعدات الإنسانيّة يشمل </a:t>
            </a:r>
            <a:r>
              <a:rPr lang="ar-TN" dirty="0" smtClean="0">
                <a:latin typeface="Traditional Arabic" panose="02020603050405020304" pitchFamily="18" charset="-78"/>
                <a:cs typeface="Traditional Arabic" panose="02020603050405020304" pitchFamily="18" charset="-78"/>
              </a:rPr>
              <a:t>حقّ الحصول على مستوى</a:t>
            </a:r>
            <a:r>
              <a:rPr lang="ar-TN" baseline="0" dirty="0" smtClean="0">
                <a:latin typeface="Traditional Arabic" panose="02020603050405020304" pitchFamily="18" charset="-78"/>
                <a:cs typeface="Traditional Arabic" panose="02020603050405020304" pitchFamily="18" charset="-78"/>
              </a:rPr>
              <a:t> عيش لائق والحصول على الطّعام الكافي والماء والملابس والمأوى والمتطلّبات اللاّزمة لضمان صحة جيّدة.</a:t>
            </a:r>
            <a:endParaRPr lang="ar-TN" dirty="0" smtClean="0">
              <a:latin typeface="Traditional Arabic" panose="02020603050405020304" pitchFamily="18" charset="-78"/>
              <a:cs typeface="Traditional Arabic" panose="02020603050405020304" pitchFamily="18" charset="-78"/>
            </a:endParaRPr>
          </a:p>
        </p:txBody>
      </p:sp>
      <p:sp>
        <p:nvSpPr>
          <p:cNvPr id="4" name="Slide Number Placeholder 3"/>
          <p:cNvSpPr>
            <a:spLocks noGrp="1"/>
          </p:cNvSpPr>
          <p:nvPr>
            <p:ph type="sldNum" sz="quarter" idx="10"/>
          </p:nvPr>
        </p:nvSpPr>
        <p:spPr/>
        <p:txBody>
          <a:bodyPr/>
          <a:lstStyle/>
          <a:p>
            <a:fld id="{CB7D2CA1-D120-9748-B6F6-7C32249A9953}" type="slidenum">
              <a:rPr lang="en-GB" smtClean="0"/>
              <a:pPr/>
              <a:t>4</a:t>
            </a:fld>
            <a:endParaRPr lang="en-GB"/>
          </a:p>
        </p:txBody>
      </p:sp>
    </p:spTree>
    <p:extLst>
      <p:ext uri="{BB962C8B-B14F-4D97-AF65-F5344CB8AC3E}">
        <p14:creationId xmlns:p14="http://schemas.microsoft.com/office/powerpoint/2010/main" val="7757851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TN" dirty="0" smtClean="0">
                <a:latin typeface="Traditional Arabic" panose="02020603050405020304" pitchFamily="18" charset="-78"/>
                <a:cs typeface="Traditional Arabic" panose="02020603050405020304" pitchFamily="18" charset="-78"/>
              </a:rPr>
              <a:t>حاول أن</a:t>
            </a:r>
            <a:r>
              <a:rPr lang="ar-TN" baseline="0" dirty="0" smtClean="0">
                <a:latin typeface="Traditional Arabic" panose="02020603050405020304" pitchFamily="18" charset="-78"/>
                <a:cs typeface="Traditional Arabic" panose="02020603050405020304" pitchFamily="18" charset="-78"/>
              </a:rPr>
              <a:t> ت</a:t>
            </a:r>
            <a:r>
              <a:rPr lang="ar-TN" dirty="0" smtClean="0">
                <a:latin typeface="Traditional Arabic" panose="02020603050405020304" pitchFamily="18" charset="-78"/>
                <a:cs typeface="Traditional Arabic" panose="02020603050405020304" pitchFamily="18" charset="-78"/>
              </a:rPr>
              <a:t>شرح للمشاركين أنّ هذا الحق يقوم على ثلاثة مبادئ مختلفة:</a:t>
            </a:r>
          </a:p>
          <a:p>
            <a:pPr marL="171450" indent="-171450" algn="r" rtl="1">
              <a:buFont typeface="Arial" panose="020B0604020202020204" pitchFamily="34" charset="0"/>
              <a:buChar char="•"/>
            </a:pPr>
            <a:r>
              <a:rPr lang="ar-TN" baseline="0" dirty="0" smtClean="0">
                <a:latin typeface="Traditional Arabic" panose="02020603050405020304" pitchFamily="18" charset="-78"/>
                <a:cs typeface="Traditional Arabic" panose="02020603050405020304" pitchFamily="18" charset="-78"/>
              </a:rPr>
              <a:t>مبدأ </a:t>
            </a:r>
            <a:r>
              <a:rPr lang="ar-TN" dirty="0" smtClean="0">
                <a:latin typeface="Traditional Arabic" panose="02020603050405020304" pitchFamily="18" charset="-78"/>
                <a:cs typeface="Traditional Arabic" panose="02020603050405020304" pitchFamily="18" charset="-78"/>
              </a:rPr>
              <a:t>التمييز بين المدنيّين والمقاتلين</a:t>
            </a:r>
            <a:r>
              <a:rPr lang="ar-TN" baseline="0" dirty="0" smtClean="0">
                <a:latin typeface="Traditional Arabic" panose="02020603050405020304" pitchFamily="18" charset="-78"/>
                <a:cs typeface="Traditional Arabic" panose="02020603050405020304" pitchFamily="18" charset="-78"/>
              </a:rPr>
              <a:t> </a:t>
            </a:r>
          </a:p>
          <a:p>
            <a:pPr marL="171450" indent="-171450" algn="r" rtl="1">
              <a:buFont typeface="Arial" panose="020B0604020202020204" pitchFamily="34" charset="0"/>
              <a:buChar char="•"/>
            </a:pPr>
            <a:r>
              <a:rPr lang="ar-TN" dirty="0" smtClean="0">
                <a:latin typeface="Traditional Arabic" panose="02020603050405020304" pitchFamily="18" charset="-78"/>
                <a:cs typeface="Traditional Arabic" panose="02020603050405020304" pitchFamily="18" charset="-78"/>
              </a:rPr>
              <a:t>مبدأ التّناسب</a:t>
            </a:r>
            <a:r>
              <a:rPr lang="ar-TN" baseline="0" dirty="0" smtClean="0">
                <a:latin typeface="Traditional Arabic" panose="02020603050405020304" pitchFamily="18" charset="-78"/>
                <a:cs typeface="Traditional Arabic" panose="02020603050405020304" pitchFamily="18" charset="-78"/>
              </a:rPr>
              <a:t> </a:t>
            </a:r>
          </a:p>
          <a:p>
            <a:pPr marL="171450" indent="-171450" algn="r" rtl="1">
              <a:buFont typeface="Arial" panose="020B0604020202020204" pitchFamily="34" charset="0"/>
              <a:buChar char="•"/>
            </a:pPr>
            <a:r>
              <a:rPr lang="ar-TN" dirty="0" smtClean="0">
                <a:latin typeface="Traditional Arabic" panose="02020603050405020304" pitchFamily="18" charset="-78"/>
                <a:cs typeface="Traditional Arabic" panose="02020603050405020304" pitchFamily="18" charset="-78"/>
              </a:rPr>
              <a:t>مبدأ عدم الإعادة القسريّة</a:t>
            </a:r>
          </a:p>
          <a:p>
            <a:pPr marL="0" indent="0" algn="r" rtl="1">
              <a:buFont typeface="Arial" panose="020B0604020202020204" pitchFamily="34" charset="0"/>
              <a:buNone/>
            </a:pPr>
            <a:endParaRPr lang="ar-TN" dirty="0" smtClean="0">
              <a:latin typeface="Traditional Arabic" panose="02020603050405020304" pitchFamily="18" charset="-78"/>
              <a:cs typeface="Traditional Arabic" panose="02020603050405020304" pitchFamily="18" charset="-78"/>
            </a:endParaRPr>
          </a:p>
          <a:p>
            <a:pPr marL="0" indent="0" algn="r" rtl="1">
              <a:buFont typeface="Arial" panose="020B0604020202020204" pitchFamily="34" charset="0"/>
              <a:buNone/>
            </a:pPr>
            <a:r>
              <a:rPr lang="ar-TN" dirty="0" smtClean="0">
                <a:latin typeface="Traditional Arabic" panose="02020603050405020304" pitchFamily="18" charset="-78"/>
                <a:cs typeface="Traditional Arabic" panose="02020603050405020304" pitchFamily="18" charset="-78"/>
              </a:rPr>
              <a:t> </a:t>
            </a:r>
            <a:r>
              <a:rPr lang="ar-TN" baseline="0" dirty="0" smtClean="0">
                <a:latin typeface="Traditional Arabic" panose="02020603050405020304" pitchFamily="18" charset="-78"/>
                <a:cs typeface="Traditional Arabic" panose="02020603050405020304" pitchFamily="18" charset="-78"/>
              </a:rPr>
              <a:t>قم بالرجوع إلى الميثاق الإنساني لتقديم مزيد من التفاسير حول كل مبدأ.</a:t>
            </a:r>
          </a:p>
          <a:p>
            <a:pPr marL="0" indent="0" algn="r" rtl="1">
              <a:buFont typeface="Arial" panose="020B0604020202020204" pitchFamily="34" charset="0"/>
              <a:buNone/>
            </a:pPr>
            <a:endParaRPr lang="ar-TN" dirty="0" smtClean="0">
              <a:latin typeface="Traditional Arabic" panose="02020603050405020304" pitchFamily="18" charset="-78"/>
              <a:cs typeface="Traditional Arabic" panose="02020603050405020304" pitchFamily="18" charset="-78"/>
            </a:endParaRPr>
          </a:p>
          <a:p>
            <a:pPr algn="r" rtl="1"/>
            <a:r>
              <a:rPr lang="ar-TN" dirty="0" smtClean="0">
                <a:latin typeface="Traditional Arabic" panose="02020603050405020304" pitchFamily="18" charset="-78"/>
                <a:cs typeface="Traditional Arabic" panose="02020603050405020304" pitchFamily="18" charset="-78"/>
              </a:rPr>
              <a:t>للانتهاء من هذه الشريحة،</a:t>
            </a:r>
            <a:r>
              <a:rPr lang="ar-TN" baseline="0" dirty="0" smtClean="0">
                <a:latin typeface="Traditional Arabic" panose="02020603050405020304" pitchFamily="18" charset="-78"/>
                <a:cs typeface="Traditional Arabic" panose="02020603050405020304" pitchFamily="18" charset="-78"/>
              </a:rPr>
              <a:t> قم بتفسير العلاقة بين المبادئ الثلاثة </a:t>
            </a:r>
            <a:r>
              <a:rPr lang="ar-TN" dirty="0" smtClean="0">
                <a:latin typeface="Traditional Arabic" panose="02020603050405020304" pitchFamily="18" charset="-78"/>
                <a:cs typeface="Traditional Arabic" panose="02020603050405020304" pitchFamily="18" charset="-78"/>
              </a:rPr>
              <a:t>موضّحا أن الحقّ في تلقي المساعدة الإنسانية والحق في الحماية والأمن لهما</a:t>
            </a:r>
            <a:r>
              <a:rPr lang="ar-TN" baseline="0" dirty="0" smtClean="0">
                <a:latin typeface="Traditional Arabic" panose="02020603050405020304" pitchFamily="18" charset="-78"/>
                <a:cs typeface="Traditional Arabic" panose="02020603050405020304" pitchFamily="18" charset="-78"/>
              </a:rPr>
              <a:t> دور فعّال في تحقيق </a:t>
            </a:r>
            <a:r>
              <a:rPr lang="ar-TN" dirty="0" smtClean="0">
                <a:latin typeface="Traditional Arabic" panose="02020603050405020304" pitchFamily="18" charset="-78"/>
                <a:cs typeface="Traditional Arabic" panose="02020603050405020304" pitchFamily="18" charset="-78"/>
              </a:rPr>
              <a:t>الحق في الحياة بكرامة.</a:t>
            </a:r>
            <a:endParaRPr lang="en-GB" dirty="0" smtClean="0">
              <a:latin typeface="Traditional Arabic" panose="02020603050405020304" pitchFamily="18" charset="-78"/>
              <a:cs typeface="Traditional Arabic" panose="02020603050405020304" pitchFamily="18" charset="-78"/>
            </a:endParaRPr>
          </a:p>
        </p:txBody>
      </p:sp>
      <p:sp>
        <p:nvSpPr>
          <p:cNvPr id="4" name="Slide Number Placeholder 3"/>
          <p:cNvSpPr>
            <a:spLocks noGrp="1"/>
          </p:cNvSpPr>
          <p:nvPr>
            <p:ph type="sldNum" sz="quarter" idx="10"/>
          </p:nvPr>
        </p:nvSpPr>
        <p:spPr/>
        <p:txBody>
          <a:bodyPr/>
          <a:lstStyle/>
          <a:p>
            <a:fld id="{CB7D2CA1-D120-9748-B6F6-7C32249A9953}" type="slidenum">
              <a:rPr lang="en-GB" smtClean="0"/>
              <a:pPr/>
              <a:t>5</a:t>
            </a:fld>
            <a:endParaRPr lang="en-GB"/>
          </a:p>
        </p:txBody>
      </p:sp>
    </p:spTree>
    <p:extLst>
      <p:ext uri="{BB962C8B-B14F-4D97-AF65-F5344CB8AC3E}">
        <p14:creationId xmlns:p14="http://schemas.microsoft.com/office/powerpoint/2010/main" val="32968046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TN" dirty="0" smtClean="0">
                <a:latin typeface="Traditional Arabic" panose="02020603050405020304" pitchFamily="18" charset="-78"/>
                <a:cs typeface="Traditional Arabic" panose="02020603050405020304" pitchFamily="18" charset="-78"/>
              </a:rPr>
              <a:t>اشرح أن هذه"الحقوق" هي في الواقع مبادئ</a:t>
            </a:r>
            <a:r>
              <a:rPr lang="ar-TN" baseline="0" dirty="0" smtClean="0">
                <a:latin typeface="Traditional Arabic" panose="02020603050405020304" pitchFamily="18" charset="-78"/>
                <a:cs typeface="Traditional Arabic" panose="02020603050405020304" pitchFamily="18" charset="-78"/>
              </a:rPr>
              <a:t> </a:t>
            </a:r>
            <a:r>
              <a:rPr lang="ar-TN" dirty="0" smtClean="0">
                <a:latin typeface="Traditional Arabic" panose="02020603050405020304" pitchFamily="18" charset="-78"/>
                <a:cs typeface="Traditional Arabic" panose="02020603050405020304" pitchFamily="18" charset="-78"/>
              </a:rPr>
              <a:t>لأن</a:t>
            </a:r>
            <a:r>
              <a:rPr lang="ar-TN" baseline="0" dirty="0" smtClean="0">
                <a:latin typeface="Traditional Arabic" panose="02020603050405020304" pitchFamily="18" charset="-78"/>
                <a:cs typeface="Traditional Arabic" panose="02020603050405020304" pitchFamily="18" charset="-78"/>
              </a:rPr>
              <a:t> </a:t>
            </a:r>
            <a:r>
              <a:rPr lang="ar-TN" dirty="0" smtClean="0">
                <a:latin typeface="Traditional Arabic" panose="02020603050405020304" pitchFamily="18" charset="-78"/>
                <a:cs typeface="Traditional Arabic" panose="02020603050405020304" pitchFamily="18" charset="-78"/>
              </a:rPr>
              <a:t>القانون الدولي لا يأطرها</a:t>
            </a:r>
            <a:r>
              <a:rPr lang="ar-TN" baseline="0" dirty="0" smtClean="0">
                <a:latin typeface="Traditional Arabic" panose="02020603050405020304" pitchFamily="18" charset="-78"/>
                <a:cs typeface="Traditional Arabic" panose="02020603050405020304" pitchFamily="18" charset="-78"/>
              </a:rPr>
              <a:t> كذلك، </a:t>
            </a:r>
            <a:r>
              <a:rPr lang="ar-TN" dirty="0" smtClean="0">
                <a:latin typeface="Traditional Arabic" panose="02020603050405020304" pitchFamily="18" charset="-78"/>
                <a:cs typeface="Traditional Arabic" panose="02020603050405020304" pitchFamily="18" charset="-78"/>
              </a:rPr>
              <a:t>بل استمدت هذه المبادئ من جملة</a:t>
            </a:r>
            <a:r>
              <a:rPr lang="ar-TN" baseline="0" dirty="0" smtClean="0">
                <a:latin typeface="Traditional Arabic" panose="02020603050405020304" pitchFamily="18" charset="-78"/>
                <a:cs typeface="Traditional Arabic" panose="02020603050405020304" pitchFamily="18" charset="-78"/>
              </a:rPr>
              <a:t> </a:t>
            </a:r>
            <a:r>
              <a:rPr lang="ar-TN" dirty="0" smtClean="0">
                <a:latin typeface="Traditional Arabic" panose="02020603050405020304" pitchFamily="18" charset="-78"/>
                <a:cs typeface="Traditional Arabic" panose="02020603050405020304" pitchFamily="18" charset="-78"/>
              </a:rPr>
              <a:t>من الحقوق نذكر</a:t>
            </a:r>
            <a:r>
              <a:rPr lang="ar-TN" baseline="0" dirty="0" smtClean="0">
                <a:latin typeface="Traditional Arabic" panose="02020603050405020304" pitchFamily="18" charset="-78"/>
                <a:cs typeface="Traditional Arabic" panose="02020603050405020304" pitchFamily="18" charset="-78"/>
              </a:rPr>
              <a:t> منها </a:t>
            </a:r>
            <a:r>
              <a:rPr lang="ar-TN" dirty="0" smtClean="0">
                <a:latin typeface="Traditional Arabic" panose="02020603050405020304" pitchFamily="18" charset="-78"/>
                <a:cs typeface="Traditional Arabic" panose="02020603050405020304" pitchFamily="18" charset="-78"/>
              </a:rPr>
              <a:t>حقوق الإنسان والقانون الإنساني الدولي أو بما يعرف بقانون اللاجئين</a:t>
            </a:r>
            <a:r>
              <a:rPr lang="ar-TN" baseline="0" dirty="0" smtClean="0">
                <a:latin typeface="Traditional Arabic" panose="02020603050405020304" pitchFamily="18" charset="-78"/>
                <a:cs typeface="Traditional Arabic" panose="02020603050405020304" pitchFamily="18" charset="-78"/>
              </a:rPr>
              <a:t> و</a:t>
            </a:r>
            <a:r>
              <a:rPr lang="ar-TN" dirty="0" smtClean="0">
                <a:latin typeface="Traditional Arabic" panose="02020603050405020304" pitchFamily="18" charset="-78"/>
                <a:cs typeface="Traditional Arabic" panose="02020603050405020304" pitchFamily="18" charset="-78"/>
              </a:rPr>
              <a:t>من مبدأ </a:t>
            </a:r>
            <a:r>
              <a:rPr lang="ar-TN" b="0" dirty="0" smtClean="0">
                <a:latin typeface="Traditional Arabic" panose="02020603050405020304" pitchFamily="18" charset="-78"/>
                <a:cs typeface="Traditional Arabic" panose="02020603050405020304" pitchFamily="18" charset="-78"/>
              </a:rPr>
              <a:t>الإنسانية والواجب ألإنساني</a:t>
            </a:r>
            <a:r>
              <a:rPr lang="ar-TN" b="1" dirty="0" smtClean="0">
                <a:latin typeface="Traditional Arabic" panose="02020603050405020304" pitchFamily="18" charset="-78"/>
                <a:cs typeface="Traditional Arabic" panose="02020603050405020304" pitchFamily="18" charset="-78"/>
              </a:rPr>
              <a:t>. </a:t>
            </a:r>
            <a:r>
              <a:rPr lang="ar-TN" b="0" dirty="0" smtClean="0">
                <a:latin typeface="Traditional Arabic" panose="02020603050405020304" pitchFamily="18" charset="-78"/>
                <a:cs typeface="Traditional Arabic" panose="02020603050405020304" pitchFamily="18" charset="-78"/>
              </a:rPr>
              <a:t>تعتبر</a:t>
            </a:r>
            <a:r>
              <a:rPr lang="ar-TN" b="0" baseline="0" dirty="0" smtClean="0">
                <a:latin typeface="Traditional Arabic" panose="02020603050405020304" pitchFamily="18" charset="-78"/>
                <a:cs typeface="Traditional Arabic" panose="02020603050405020304" pitchFamily="18" charset="-78"/>
              </a:rPr>
              <a:t> هذه الحقوق</a:t>
            </a:r>
            <a:r>
              <a:rPr lang="ar-TN" dirty="0" smtClean="0">
                <a:latin typeface="Traditional Arabic" panose="02020603050405020304" pitchFamily="18" charset="-78"/>
                <a:cs typeface="Traditional Arabic" panose="02020603050405020304" pitchFamily="18" charset="-78"/>
              </a:rPr>
              <a:t> الأساس القانوني والأخلاقي لأعمال</a:t>
            </a:r>
            <a:r>
              <a:rPr lang="ar-TN" baseline="0" dirty="0" smtClean="0">
                <a:latin typeface="Traditional Arabic" panose="02020603050405020304" pitchFamily="18" charset="-78"/>
                <a:cs typeface="Traditional Arabic" panose="02020603050405020304" pitchFamily="18" charset="-78"/>
              </a:rPr>
              <a:t> الوكالات الإنسانية التي تصادق على معايير </a:t>
            </a:r>
            <a:r>
              <a:rPr lang="ar-TN" baseline="0" dirty="0" err="1" smtClean="0">
                <a:latin typeface="Traditional Arabic" panose="02020603050405020304" pitchFamily="18" charset="-78"/>
                <a:cs typeface="Traditional Arabic" panose="02020603050405020304" pitchFamily="18" charset="-78"/>
              </a:rPr>
              <a:t>اسفير</a:t>
            </a:r>
            <a:r>
              <a:rPr lang="ar-TN" baseline="0" dirty="0" smtClean="0">
                <a:latin typeface="Traditional Arabic" panose="02020603050405020304" pitchFamily="18" charset="-78"/>
                <a:cs typeface="Traditional Arabic" panose="02020603050405020304" pitchFamily="18" charset="-78"/>
              </a:rPr>
              <a:t>.</a:t>
            </a:r>
          </a:p>
          <a:p>
            <a:pPr algn="r" rtl="1"/>
            <a:r>
              <a:rPr lang="ar-TN" baseline="0" dirty="0" smtClean="0">
                <a:latin typeface="Traditional Arabic" panose="02020603050405020304" pitchFamily="18" charset="-78"/>
                <a:cs typeface="Traditional Arabic" panose="02020603050405020304" pitchFamily="18" charset="-78"/>
              </a:rPr>
              <a:t> </a:t>
            </a:r>
            <a:r>
              <a:rPr lang="ar-TN" dirty="0" smtClean="0">
                <a:latin typeface="Traditional Arabic" panose="02020603050405020304" pitchFamily="18" charset="-78"/>
                <a:cs typeface="Traditional Arabic" panose="02020603050405020304" pitchFamily="18" charset="-78"/>
              </a:rPr>
              <a:t>لذى</a:t>
            </a:r>
            <a:r>
              <a:rPr lang="ar-TN" baseline="0" dirty="0" smtClean="0">
                <a:latin typeface="Traditional Arabic" panose="02020603050405020304" pitchFamily="18" charset="-78"/>
                <a:cs typeface="Traditional Arabic" panose="02020603050405020304" pitchFamily="18" charset="-78"/>
              </a:rPr>
              <a:t> س</a:t>
            </a:r>
            <a:r>
              <a:rPr lang="ar-TN" dirty="0" smtClean="0">
                <a:latin typeface="Traditional Arabic" panose="02020603050405020304" pitchFamily="18" charset="-78"/>
                <a:cs typeface="Traditional Arabic" panose="02020603050405020304" pitchFamily="18" charset="-78"/>
              </a:rPr>
              <a:t>نهتمّ في الشريحة التالية بالجانب القانوني و الأخلاقي لهذه الحقوق الثلاثة.</a:t>
            </a:r>
          </a:p>
        </p:txBody>
      </p:sp>
      <p:sp>
        <p:nvSpPr>
          <p:cNvPr id="4" name="Slide Number Placeholder 3"/>
          <p:cNvSpPr>
            <a:spLocks noGrp="1"/>
          </p:cNvSpPr>
          <p:nvPr>
            <p:ph type="sldNum" sz="quarter" idx="10"/>
          </p:nvPr>
        </p:nvSpPr>
        <p:spPr/>
        <p:txBody>
          <a:bodyPr/>
          <a:lstStyle/>
          <a:p>
            <a:fld id="{CB7D2CA1-D120-9748-B6F6-7C32249A9953}" type="slidenum">
              <a:rPr lang="en-GB" smtClean="0"/>
              <a:pPr/>
              <a:t>6</a:t>
            </a:fld>
            <a:endParaRPr lang="en-GB"/>
          </a:p>
        </p:txBody>
      </p:sp>
    </p:spTree>
    <p:extLst>
      <p:ext uri="{BB962C8B-B14F-4D97-AF65-F5344CB8AC3E}">
        <p14:creationId xmlns:p14="http://schemas.microsoft.com/office/powerpoint/2010/main" val="20350936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a:endParaRPr lang="ar-TN" dirty="0" smtClean="0">
              <a:latin typeface="Traditional Arabic" panose="02020603050405020304" pitchFamily="18" charset="-78"/>
              <a:cs typeface="Traditional Arabic" panose="02020603050405020304" pitchFamily="18" charset="-78"/>
            </a:endParaRPr>
          </a:p>
          <a:p>
            <a:pPr algn="r" rtl="1"/>
            <a:r>
              <a:rPr lang="ar-TN" dirty="0" smtClean="0">
                <a:latin typeface="Traditional Arabic" panose="02020603050405020304" pitchFamily="18" charset="-78"/>
                <a:cs typeface="Traditional Arabic" panose="02020603050405020304" pitchFamily="18" charset="-78"/>
              </a:rPr>
              <a:t>قم بنسخ مطبوعات</a:t>
            </a:r>
            <a:r>
              <a:rPr lang="ar-TN" baseline="0" dirty="0" smtClean="0">
                <a:latin typeface="Traditional Arabic" panose="02020603050405020304" pitchFamily="18" charset="-78"/>
                <a:cs typeface="Traditional Arabic" panose="02020603050405020304" pitchFamily="18" charset="-78"/>
              </a:rPr>
              <a:t> </a:t>
            </a:r>
            <a:r>
              <a:rPr lang="ar-TN" dirty="0" smtClean="0">
                <a:latin typeface="Traditional Arabic" panose="02020603050405020304" pitchFamily="18" charset="-78"/>
                <a:cs typeface="Traditional Arabic" panose="02020603050405020304" pitchFamily="18" charset="-78"/>
              </a:rPr>
              <a:t>”مصادر من القانون الدّولي متعلقة ب</a:t>
            </a:r>
            <a:r>
              <a:rPr lang="ar-TN" baseline="0" dirty="0" smtClean="0">
                <a:latin typeface="Traditional Arabic" panose="02020603050405020304" pitchFamily="18" charset="-78"/>
                <a:cs typeface="Traditional Arabic" panose="02020603050405020304" pitchFamily="18" charset="-78"/>
              </a:rPr>
              <a:t>الميثاق الإنساني” لكل مشارك يتطلعوا على المزيد حول العلاقة بين الميثاق الإنساني وإطار القانون الدّولي.</a:t>
            </a:r>
            <a:endParaRPr lang="ar-TN" dirty="0" smtClean="0">
              <a:latin typeface="Traditional Arabic" panose="02020603050405020304" pitchFamily="18" charset="-78"/>
              <a:cs typeface="Traditional Arabic" panose="02020603050405020304" pitchFamily="18" charset="-78"/>
            </a:endParaRPr>
          </a:p>
        </p:txBody>
      </p:sp>
      <p:sp>
        <p:nvSpPr>
          <p:cNvPr id="4" name="Slide Number Placeholder 3"/>
          <p:cNvSpPr>
            <a:spLocks noGrp="1"/>
          </p:cNvSpPr>
          <p:nvPr>
            <p:ph type="sldNum" sz="quarter" idx="10"/>
          </p:nvPr>
        </p:nvSpPr>
        <p:spPr/>
        <p:txBody>
          <a:bodyPr/>
          <a:lstStyle/>
          <a:p>
            <a:fld id="{CB7D2CA1-D120-9748-B6F6-7C32249A9953}" type="slidenum">
              <a:rPr lang="en-GB" smtClean="0"/>
              <a:pPr/>
              <a:t>7</a:t>
            </a:fld>
            <a:endParaRPr lang="en-GB"/>
          </a:p>
        </p:txBody>
      </p:sp>
    </p:spTree>
    <p:extLst>
      <p:ext uri="{BB962C8B-B14F-4D97-AF65-F5344CB8AC3E}">
        <p14:creationId xmlns:p14="http://schemas.microsoft.com/office/powerpoint/2010/main" val="35251320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TN" dirty="0" smtClean="0"/>
              <a:t>تفسير هذه المبادئ: عليك</a:t>
            </a:r>
            <a:r>
              <a:rPr lang="ar-TN" baseline="0" dirty="0" smtClean="0"/>
              <a:t> بتشجيع المشاركين على التعبير عن ما فهموه ما فهموا حول كل مبدأ مع تصحيح أو تلخيص ذلك مستعينا بهذه الأفكار:</a:t>
            </a:r>
          </a:p>
          <a:p>
            <a:pPr algn="r" rtl="1"/>
            <a:endParaRPr lang="ar-TN" baseline="0" dirty="0" smtClean="0"/>
          </a:p>
          <a:p>
            <a:pPr marL="171450" indent="-171450" algn="r" rtl="1">
              <a:buFont typeface="Arial" panose="020B0604020202020204" pitchFamily="34" charset="0"/>
              <a:buChar char="•"/>
            </a:pPr>
            <a:r>
              <a:rPr lang="ar-TN" baseline="0" dirty="0" smtClean="0"/>
              <a:t>مبدأ الإنسانيّة: على أنّ كلّ إنسان ولد حرّا وأنّ جميع الناس سواسية في الكرامة والحقوق</a:t>
            </a:r>
          </a:p>
          <a:p>
            <a:pPr marL="171450" indent="-171450" algn="r" rtl="1">
              <a:buFont typeface="Arial" panose="020B0604020202020204" pitchFamily="34" charset="0"/>
              <a:buChar char="•"/>
            </a:pPr>
            <a:r>
              <a:rPr lang="ar-TN" baseline="0" dirty="0" smtClean="0"/>
              <a:t>الواجب الإنساني (يقوم على مبدأ الإنسانيّة): يعتبر من التّدابير التّي يجب اعتمادها لمنع المعاناة الإنسانيّة أو التّخفيف منها النّاجمة عن الكوارث أو النّزاعات كما يجب أن نضمن أنّه لا يعلو عن هذه المبادئ أيّ شيءٍ.</a:t>
            </a:r>
          </a:p>
          <a:p>
            <a:pPr marL="171450" indent="-171450" algn="r" rtl="1">
              <a:buFont typeface="Arial" panose="020B0604020202020204" pitchFamily="34" charset="0"/>
              <a:buChar char="•"/>
            </a:pPr>
            <a:r>
              <a:rPr lang="ar-TN" baseline="0" dirty="0" smtClean="0"/>
              <a:t>مبدأ عدم التحيز : مفاده توفير المساعدات حسب الحاجة وما يتناسب مع الطّلب.</a:t>
            </a:r>
          </a:p>
          <a:p>
            <a:pPr marL="171450" indent="-171450" algn="r" rtl="1">
              <a:buFont typeface="Arial" panose="020B0604020202020204" pitchFamily="34" charset="0"/>
              <a:buChar char="•"/>
            </a:pPr>
            <a:r>
              <a:rPr lang="ar-TN" baseline="0" dirty="0" smtClean="0"/>
              <a:t>عدم التمييز: عدم تعرّض أيّ شخص للتّمييز مهما كان نوعه بما في ذلك العمر أو النّوع أو العرق أو اللون أو التوجه الجنسيّ أو اللّغة أو الدّين أو الإعاقة أو الحالة الصحيّة أو الرأي سواء كان سياسيا أو غيره أو الأصل القومي أو الأصل الاجتماعي.</a:t>
            </a:r>
          </a:p>
          <a:p>
            <a:pPr marL="171450" indent="-171450" algn="r" rtl="1">
              <a:buFont typeface="Arial" panose="020B0604020202020204" pitchFamily="34" charset="0"/>
              <a:buChar char="•"/>
            </a:pPr>
            <a:r>
              <a:rPr lang="ar-TN" baseline="0" dirty="0" smtClean="0"/>
              <a:t>مبدأ الموضوعيّة: عدم الانحياز إلى أيّ طرف من  الأطراف المتنازعة (راجع قسم الأسئلة المتكررة من الجزء التاسع من المادة التدريبية لمزيد من المعلومات حول سبب استعمال مصطلح الموضوعية بدلا من الحياد).</a:t>
            </a:r>
          </a:p>
          <a:p>
            <a:pPr algn="r" rtl="1"/>
            <a:endParaRPr lang="ar-TN" baseline="0" dirty="0" smtClean="0"/>
          </a:p>
          <a:p>
            <a:pPr algn="r" rtl="1"/>
            <a:r>
              <a:rPr lang="ar-TN" baseline="0" dirty="0" smtClean="0"/>
              <a:t>لا تنسى أن تذكر أنّ هناك وثائق أساسيّة مثل مدونة السلوك التابعة لحركة الصليب الأحمر والهلال الأحمر والمنظّمات غير الحكوميّة التّي في الواقع تخبر عن مبادئ الميثاق الإنساني.</a:t>
            </a:r>
            <a:endParaRPr lang="ar-TN" dirty="0" smtClean="0"/>
          </a:p>
        </p:txBody>
      </p:sp>
      <p:sp>
        <p:nvSpPr>
          <p:cNvPr id="4" name="Slide Number Placeholder 3"/>
          <p:cNvSpPr>
            <a:spLocks noGrp="1"/>
          </p:cNvSpPr>
          <p:nvPr>
            <p:ph type="sldNum" sz="quarter" idx="10"/>
          </p:nvPr>
        </p:nvSpPr>
        <p:spPr/>
        <p:txBody>
          <a:bodyPr/>
          <a:lstStyle/>
          <a:p>
            <a:fld id="{CB7D2CA1-D120-9748-B6F6-7C32249A9953}" type="slidenum">
              <a:rPr lang="en-GB" smtClean="0"/>
              <a:pPr/>
              <a:t>8</a:t>
            </a:fld>
            <a:endParaRPr lang="en-GB"/>
          </a:p>
        </p:txBody>
      </p:sp>
    </p:spTree>
    <p:extLst>
      <p:ext uri="{BB962C8B-B14F-4D97-AF65-F5344CB8AC3E}">
        <p14:creationId xmlns:p14="http://schemas.microsoft.com/office/powerpoint/2010/main" val="1168308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spcBef>
                <a:spcPts val="800"/>
              </a:spcBef>
            </a:pPr>
            <a:r>
              <a:rPr lang="ar-TN" dirty="0" smtClean="0"/>
              <a:t>حافظ على</a:t>
            </a:r>
            <a:r>
              <a:rPr lang="ar-TN" baseline="0" dirty="0" smtClean="0"/>
              <a:t> وضعيّة جلوس المشاركين كما هي و كوّن 3 مجموعات حيث أنّ المجموعة الأولى سوف تهتمّ بالسّكان المتضرّرين والمجتمع والمجموعة الثانية بالدّولة المتضرّرة والمؤسسّات المحلّيّة </a:t>
            </a:r>
            <a:r>
              <a:rPr lang="ar-TN" dirty="0" smtClean="0"/>
              <a:t>أمّا المجموعة الثالثة</a:t>
            </a:r>
            <a:r>
              <a:rPr lang="ar-TN" baseline="0" dirty="0" smtClean="0"/>
              <a:t> </a:t>
            </a:r>
            <a:r>
              <a:rPr lang="ar-TN" dirty="0" smtClean="0">
                <a:solidFill>
                  <a:srgbClr val="FF0000"/>
                </a:solidFill>
              </a:rPr>
              <a:t>تهتمّ بالوكالات المحلّيّة والدّوليّة</a:t>
            </a:r>
            <a:r>
              <a:rPr lang="ar-TN" baseline="0" dirty="0" smtClean="0">
                <a:solidFill>
                  <a:srgbClr val="FF0000"/>
                </a:solidFill>
              </a:rPr>
              <a:t> والوطنيّة.</a:t>
            </a:r>
          </a:p>
          <a:p>
            <a:pPr algn="r" rtl="1">
              <a:spcBef>
                <a:spcPts val="800"/>
              </a:spcBef>
            </a:pPr>
            <a:endParaRPr lang="ar-TN" baseline="0" dirty="0" smtClean="0">
              <a:solidFill>
                <a:srgbClr val="FF0000"/>
              </a:solidFill>
            </a:endParaRPr>
          </a:p>
          <a:p>
            <a:pPr algn="r" rtl="1">
              <a:spcBef>
                <a:spcPts val="800"/>
              </a:spcBef>
            </a:pPr>
            <a:r>
              <a:rPr lang="ar-TN" baseline="0" dirty="0" smtClean="0">
                <a:solidFill>
                  <a:srgbClr val="FF0000"/>
                </a:solidFill>
              </a:rPr>
              <a:t>أعرض هذه الشّريحة على المجموعات، وشجّع المشاركين على كتابة الكلمات المفاتيح ونقاط النّقاش على اللّوح الورقي الخاص بهم بعد ذلك</a:t>
            </a:r>
            <a:r>
              <a:rPr lang="ar-TN" dirty="0" smtClean="0"/>
              <a:t> اطلب من</a:t>
            </a:r>
            <a:r>
              <a:rPr lang="ar-TN" baseline="0" dirty="0" smtClean="0"/>
              <a:t> رئيس المجموعة أن يقدّم ما توصّلوا إليه على ان لا يتجاوز الوقت المخصّص لهم (الثّلاثة دقائق).</a:t>
            </a:r>
            <a:endParaRPr lang="ar-TN" dirty="0" smtClean="0"/>
          </a:p>
        </p:txBody>
      </p:sp>
      <p:sp>
        <p:nvSpPr>
          <p:cNvPr id="4" name="Slide Number Placeholder 3"/>
          <p:cNvSpPr>
            <a:spLocks noGrp="1"/>
          </p:cNvSpPr>
          <p:nvPr>
            <p:ph type="sldNum" sz="quarter" idx="10"/>
          </p:nvPr>
        </p:nvSpPr>
        <p:spPr/>
        <p:txBody>
          <a:bodyPr/>
          <a:lstStyle/>
          <a:p>
            <a:fld id="{CB7D2CA1-D120-9748-B6F6-7C32249A9953}" type="slidenum">
              <a:rPr lang="en-GB" smtClean="0"/>
              <a:pPr/>
              <a:t>9</a:t>
            </a:fld>
            <a:endParaRPr lang="en-GB"/>
          </a:p>
        </p:txBody>
      </p:sp>
    </p:spTree>
    <p:extLst>
      <p:ext uri="{BB962C8B-B14F-4D97-AF65-F5344CB8AC3E}">
        <p14:creationId xmlns:p14="http://schemas.microsoft.com/office/powerpoint/2010/main" val="370423807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pic>
        <p:nvPicPr>
          <p:cNvPr id="5" name="Picture 4" descr="bottom-curv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5655513"/>
            <a:ext cx="9144000" cy="1211010"/>
          </a:xfrm>
          <a:prstGeom prst="rect">
            <a:avLst/>
          </a:prstGeom>
        </p:spPr>
      </p:pic>
      <p:pic>
        <p:nvPicPr>
          <p:cNvPr id="3" name="Picture 2" descr="bottom-curv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5655513"/>
            <a:ext cx="9144000" cy="1211010"/>
          </a:xfrm>
          <a:prstGeom prst="rect">
            <a:avLst/>
          </a:prstGeom>
        </p:spPr>
      </p:pic>
      <p:sp>
        <p:nvSpPr>
          <p:cNvPr id="8" name="Title 1"/>
          <p:cNvSpPr>
            <a:spLocks noGrp="1"/>
          </p:cNvSpPr>
          <p:nvPr>
            <p:ph type="ctrTitle"/>
          </p:nvPr>
        </p:nvSpPr>
        <p:spPr>
          <a:xfrm>
            <a:off x="695689" y="2233337"/>
            <a:ext cx="7772400" cy="1470025"/>
          </a:xfrm>
        </p:spPr>
        <p:txBody>
          <a:bodyPr>
            <a:noAutofit/>
          </a:bodyPr>
          <a:lstStyle>
            <a:lvl1pPr algn="ctr" rtl="1">
              <a:lnSpc>
                <a:spcPct val="90000"/>
              </a:lnSpc>
              <a:defRPr sz="6000">
                <a:solidFill>
                  <a:schemeClr val="tx2"/>
                </a:solidFill>
              </a:defRPr>
            </a:lvl1pPr>
          </a:lstStyle>
          <a:p>
            <a:r>
              <a:rPr lang="en-US" smtClean="0"/>
              <a:t>Click to edit Master title style</a:t>
            </a:r>
            <a:endParaRPr lang="fr-CH" dirty="0"/>
          </a:p>
        </p:txBody>
      </p:sp>
      <p:sp>
        <p:nvSpPr>
          <p:cNvPr id="9" name="Subtitle 2"/>
          <p:cNvSpPr>
            <a:spLocks noGrp="1"/>
          </p:cNvSpPr>
          <p:nvPr>
            <p:ph type="subTitle" idx="1"/>
          </p:nvPr>
        </p:nvSpPr>
        <p:spPr>
          <a:xfrm>
            <a:off x="1381489" y="4052664"/>
            <a:ext cx="6400800" cy="1752600"/>
          </a:xfrm>
        </p:spPr>
        <p:txBody>
          <a:bodyPr>
            <a:normAutofit/>
          </a:bodyPr>
          <a:lstStyle>
            <a:lvl1pPr marL="0" indent="0" algn="ctr" rtl="1">
              <a:lnSpc>
                <a:spcPct val="90000"/>
              </a:lnSpc>
              <a:spcBef>
                <a:spcPts val="0"/>
              </a:spcBef>
              <a:buNone/>
              <a:defRPr sz="4800" b="1" i="1">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CH"/>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67782" y="266329"/>
            <a:ext cx="3028215" cy="1754168"/>
          </a:xfrm>
          <a:prstGeom prst="rect">
            <a:avLst/>
          </a:prstGeom>
        </p:spPr>
      </p:pic>
    </p:spTree>
    <p:extLst>
      <p:ext uri="{BB962C8B-B14F-4D97-AF65-F5344CB8AC3E}">
        <p14:creationId xmlns:p14="http://schemas.microsoft.com/office/powerpoint/2010/main" val="3010738988"/>
      </p:ext>
    </p:extLst>
  </p:cSld>
  <p:clrMapOvr>
    <a:masterClrMapping/>
  </p:clrMapOvr>
  <p:extLst mod="1">
    <p:ext uri="{DCECCB84-F9BA-43D5-87BE-67443E8EF086}">
      <p15:sldGuideLst xmlns="" xmlns:p15="http://schemas.microsoft.com/office/powerpoint/2012/main">
        <p15:guide id="1" orient="horz" pos="2160">
          <p15:clr>
            <a:srgbClr val="FBAE40"/>
          </p15:clr>
        </p15:guide>
        <p15:guide id="2"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cSld name="1_Footer only">
    <p:spTree>
      <p:nvGrpSpPr>
        <p:cNvPr id="1" name=""/>
        <p:cNvGrpSpPr/>
        <p:nvPr/>
      </p:nvGrpSpPr>
      <p:grpSpPr>
        <a:xfrm>
          <a:off x="0" y="0"/>
          <a:ext cx="0" cy="0"/>
          <a:chOff x="0" y="0"/>
          <a:chExt cx="0" cy="0"/>
        </a:xfrm>
      </p:grpSpPr>
      <p:pic>
        <p:nvPicPr>
          <p:cNvPr id="2" name="Picture 1" descr="bottom-curve-fa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3" name="Footer Placeholder 4"/>
          <p:cNvSpPr>
            <a:spLocks noGrp="1"/>
          </p:cNvSpPr>
          <p:nvPr>
            <p:ph type="ftr" sz="quarter" idx="3"/>
          </p:nvPr>
        </p:nvSpPr>
        <p:spPr>
          <a:xfrm>
            <a:off x="4139953" y="6329599"/>
            <a:ext cx="4546848"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smtClean="0"/>
              <a:t>الجزء التاسع- أ- اسفير والميثاق الإنساني مواد اسفير التدريبية سنة 2015</a:t>
            </a:r>
            <a:endParaRPr lang="fr-FR"/>
          </a:p>
        </p:txBody>
      </p:sp>
    </p:spTree>
    <p:extLst>
      <p:ext uri="{BB962C8B-B14F-4D97-AF65-F5344CB8AC3E}">
        <p14:creationId xmlns:p14="http://schemas.microsoft.com/office/powerpoint/2010/main" val="10642578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ubtitle slide">
    <p:spTree>
      <p:nvGrpSpPr>
        <p:cNvPr id="1" name=""/>
        <p:cNvGrpSpPr/>
        <p:nvPr/>
      </p:nvGrpSpPr>
      <p:grpSpPr>
        <a:xfrm>
          <a:off x="0" y="0"/>
          <a:ext cx="0" cy="0"/>
          <a:chOff x="0" y="0"/>
          <a:chExt cx="0" cy="0"/>
        </a:xfrm>
      </p:grpSpPr>
      <p:pic>
        <p:nvPicPr>
          <p:cNvPr id="2" name="Picture 1" descr="bottom-curve-fa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3" name="Footer Placeholder 4"/>
          <p:cNvSpPr>
            <a:spLocks noGrp="1"/>
          </p:cNvSpPr>
          <p:nvPr>
            <p:ph type="ftr" sz="quarter" idx="3"/>
          </p:nvPr>
        </p:nvSpPr>
        <p:spPr>
          <a:xfrm>
            <a:off x="4355977" y="6329599"/>
            <a:ext cx="4330824"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smtClean="0"/>
              <a:t>الجزء التاسع- أ- اسفير والميثاق الإنساني مواد اسفير التدريبية سنة 2015</a:t>
            </a:r>
            <a:endParaRPr lang="fr-FR"/>
          </a:p>
        </p:txBody>
      </p:sp>
      <p:sp>
        <p:nvSpPr>
          <p:cNvPr id="4" name="Title 1"/>
          <p:cNvSpPr>
            <a:spLocks noGrp="1"/>
          </p:cNvSpPr>
          <p:nvPr>
            <p:ph type="ctrTitle"/>
          </p:nvPr>
        </p:nvSpPr>
        <p:spPr>
          <a:xfrm>
            <a:off x="695689" y="2233337"/>
            <a:ext cx="7772400" cy="1470025"/>
          </a:xfrm>
        </p:spPr>
        <p:txBody>
          <a:bodyPr>
            <a:noAutofit/>
          </a:bodyPr>
          <a:lstStyle>
            <a:lvl1pPr algn="ctr" rtl="1">
              <a:defRPr sz="6000">
                <a:solidFill>
                  <a:schemeClr val="tx2"/>
                </a:solidFill>
              </a:defRPr>
            </a:lvl1pPr>
          </a:lstStyle>
          <a:p>
            <a:r>
              <a:rPr lang="en-US" smtClean="0"/>
              <a:t>Click to edit Master title style</a:t>
            </a:r>
            <a:endParaRPr lang="fr-CH" dirty="0"/>
          </a:p>
        </p:txBody>
      </p:sp>
    </p:spTree>
    <p:extLst>
      <p:ext uri="{BB962C8B-B14F-4D97-AF65-F5344CB8AC3E}">
        <p14:creationId xmlns:p14="http://schemas.microsoft.com/office/powerpoint/2010/main" val="13363761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1_Body Layout">
    <p:spTree>
      <p:nvGrpSpPr>
        <p:cNvPr id="1" name=""/>
        <p:cNvGrpSpPr/>
        <p:nvPr/>
      </p:nvGrpSpPr>
      <p:grpSpPr>
        <a:xfrm>
          <a:off x="0" y="0"/>
          <a:ext cx="0" cy="0"/>
          <a:chOff x="0" y="0"/>
          <a:chExt cx="0" cy="0"/>
        </a:xfrm>
      </p:grpSpPr>
      <p:pic>
        <p:nvPicPr>
          <p:cNvPr id="12" name="Picture 11" descr="bottom-curve-fa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noAutofit/>
          </a:bodyPr>
          <a:lstStyle>
            <a:lvl1pPr algn="r" rtl="1">
              <a:defRPr sz="2800">
                <a:solidFill>
                  <a:schemeClr val="tx2"/>
                </a:solidFill>
                <a:latin typeface="Traditional Arabic" panose="02020603050405020304" pitchFamily="18" charset="-78"/>
                <a:cs typeface="Traditional Arabic" panose="02020603050405020304" pitchFamily="18" charset="-78"/>
              </a:defRPr>
            </a:lvl1pPr>
          </a:lstStyle>
          <a:p>
            <a:r>
              <a:rPr lang="ar-SA" noProof="0" dirty="0" err="1" smtClean="0"/>
              <a:t>Click</a:t>
            </a:r>
            <a:r>
              <a:rPr lang="ar-SA" noProof="0" dirty="0" smtClean="0"/>
              <a:t> </a:t>
            </a:r>
            <a:r>
              <a:rPr lang="ar-SA" noProof="0" dirty="0" err="1" smtClean="0"/>
              <a:t>to</a:t>
            </a:r>
            <a:r>
              <a:rPr lang="ar-SA" noProof="0" dirty="0" smtClean="0"/>
              <a:t> </a:t>
            </a:r>
            <a:r>
              <a:rPr lang="ar-SA" noProof="0" dirty="0" err="1" smtClean="0"/>
              <a:t>edit</a:t>
            </a:r>
            <a:r>
              <a:rPr lang="ar-SA" noProof="0" dirty="0" smtClean="0"/>
              <a:t> </a:t>
            </a:r>
            <a:r>
              <a:rPr lang="ar-SA" noProof="0" dirty="0" err="1" smtClean="0"/>
              <a:t>Master</a:t>
            </a:r>
            <a:r>
              <a:rPr lang="ar-SA" noProof="0" dirty="0" smtClean="0"/>
              <a:t> </a:t>
            </a:r>
            <a:r>
              <a:rPr lang="ar-SA" noProof="0" dirty="0" err="1" smtClean="0"/>
              <a:t>title</a:t>
            </a:r>
            <a:r>
              <a:rPr lang="ar-SA" noProof="0" dirty="0" smtClean="0"/>
              <a:t> </a:t>
            </a:r>
            <a:r>
              <a:rPr lang="ar-SA" noProof="0" dirty="0" err="1" smtClean="0"/>
              <a:t>style</a:t>
            </a:r>
            <a:endParaRPr lang="ar-SA" noProof="0" dirty="0"/>
          </a:p>
        </p:txBody>
      </p:sp>
      <p:sp>
        <p:nvSpPr>
          <p:cNvPr id="8" name="Text Placeholder 2"/>
          <p:cNvSpPr>
            <a:spLocks noGrp="1"/>
          </p:cNvSpPr>
          <p:nvPr>
            <p:ph idx="1"/>
          </p:nvPr>
        </p:nvSpPr>
        <p:spPr>
          <a:xfrm>
            <a:off x="457200" y="1369242"/>
            <a:ext cx="8229600" cy="4785722"/>
          </a:xfrm>
          <a:prstGeom prst="rect">
            <a:avLst/>
          </a:prstGeom>
        </p:spPr>
        <p:txBody>
          <a:bodyPr vert="horz" lIns="91440" tIns="45720" rIns="91440" bIns="45720" rtlCol="0">
            <a:noAutofit/>
          </a:bodyPr>
          <a:lstStyle>
            <a:lvl1pPr algn="r" rtl="1">
              <a:buClr>
                <a:schemeClr val="tx2"/>
              </a:buClr>
              <a:defRPr sz="2200">
                <a:solidFill>
                  <a:srgbClr val="000000"/>
                </a:solidFill>
                <a:latin typeface="Traditional Arabic" panose="02020603050405020304" pitchFamily="18" charset="-78"/>
                <a:cs typeface="Traditional Arabic" panose="02020603050405020304" pitchFamily="18" charset="-78"/>
              </a:defRPr>
            </a:lvl1pPr>
            <a:lvl2pPr marL="361950" indent="-361950" algn="r" rtl="1">
              <a:buClr>
                <a:schemeClr val="tx2"/>
              </a:buClr>
              <a:defRPr sz="2200">
                <a:solidFill>
                  <a:srgbClr val="000000"/>
                </a:solidFill>
                <a:latin typeface="Traditional Arabic" panose="02020603050405020304" pitchFamily="18" charset="-78"/>
                <a:cs typeface="Traditional Arabic" panose="02020603050405020304" pitchFamily="18" charset="-78"/>
              </a:defRPr>
            </a:lvl2pPr>
            <a:lvl3pPr marL="715963" indent="-354013" algn="r" rtl="1">
              <a:defRPr sz="2200">
                <a:solidFill>
                  <a:srgbClr val="000000"/>
                </a:solidFill>
                <a:latin typeface="Traditional Arabic" panose="02020603050405020304" pitchFamily="18" charset="-78"/>
                <a:cs typeface="Traditional Arabic" panose="02020603050405020304" pitchFamily="18" charset="-78"/>
              </a:defRPr>
            </a:lvl3pPr>
          </a:lstStyle>
          <a:p>
            <a:pPr lvl="0"/>
            <a:r>
              <a:rPr lang="ar-SA" noProof="0" dirty="0" err="1" smtClean="0"/>
              <a:t>Click</a:t>
            </a:r>
            <a:r>
              <a:rPr lang="ar-SA" noProof="0" dirty="0" smtClean="0"/>
              <a:t> </a:t>
            </a:r>
            <a:r>
              <a:rPr lang="ar-SA" noProof="0" dirty="0" err="1" smtClean="0"/>
              <a:t>to</a:t>
            </a:r>
            <a:r>
              <a:rPr lang="ar-SA" noProof="0" dirty="0" smtClean="0"/>
              <a:t> </a:t>
            </a:r>
            <a:r>
              <a:rPr lang="ar-SA" noProof="0" dirty="0" err="1" smtClean="0"/>
              <a:t>edit</a:t>
            </a:r>
            <a:r>
              <a:rPr lang="ar-SA" noProof="0" dirty="0" smtClean="0"/>
              <a:t> </a:t>
            </a:r>
            <a:r>
              <a:rPr lang="ar-SA" noProof="0" dirty="0" err="1" smtClean="0"/>
              <a:t>Master</a:t>
            </a:r>
            <a:r>
              <a:rPr lang="ar-SA" noProof="0" dirty="0" smtClean="0"/>
              <a:t> </a:t>
            </a:r>
            <a:r>
              <a:rPr lang="ar-SA" noProof="0" dirty="0" err="1" smtClean="0"/>
              <a:t>text</a:t>
            </a:r>
            <a:r>
              <a:rPr lang="ar-SA" noProof="0" dirty="0" smtClean="0"/>
              <a:t> </a:t>
            </a:r>
            <a:r>
              <a:rPr lang="ar-SA" noProof="0" dirty="0" err="1" smtClean="0"/>
              <a:t>styles</a:t>
            </a:r>
            <a:endParaRPr lang="ar-SA" noProof="0" dirty="0" smtClean="0"/>
          </a:p>
          <a:p>
            <a:pPr lvl="1"/>
            <a:r>
              <a:rPr lang="ar-SA" noProof="0" dirty="0" err="1" smtClean="0"/>
              <a:t>Second</a:t>
            </a:r>
            <a:r>
              <a:rPr lang="ar-SA" noProof="0" dirty="0" smtClean="0"/>
              <a:t> </a:t>
            </a:r>
            <a:r>
              <a:rPr lang="ar-SA" noProof="0" dirty="0" err="1" smtClean="0"/>
              <a:t>level</a:t>
            </a:r>
            <a:endParaRPr lang="ar-SA" noProof="0" dirty="0" smtClean="0"/>
          </a:p>
          <a:p>
            <a:pPr lvl="2"/>
            <a:r>
              <a:rPr lang="ar-SA" noProof="0" dirty="0" err="1" smtClean="0"/>
              <a:t>Third</a:t>
            </a:r>
            <a:r>
              <a:rPr lang="ar-SA" noProof="0" dirty="0" smtClean="0"/>
              <a:t> </a:t>
            </a:r>
            <a:r>
              <a:rPr lang="ar-SA" noProof="0" dirty="0" err="1" smtClean="0"/>
              <a:t>level</a:t>
            </a:r>
            <a:endParaRPr lang="ar-SA" noProof="0" dirty="0" smtClean="0"/>
          </a:p>
        </p:txBody>
      </p:sp>
      <p:cxnSp>
        <p:nvCxnSpPr>
          <p:cNvPr id="13" name="Straight Connector 12"/>
          <p:cNvCxnSpPr/>
          <p:nvPr/>
        </p:nvCxnSpPr>
        <p:spPr>
          <a:xfrm flipH="1">
            <a:off x="0" y="1057843"/>
            <a:ext cx="9144000" cy="0"/>
          </a:xfrm>
          <a:prstGeom prst="line">
            <a:avLst/>
          </a:prstGeom>
          <a:ln w="63500">
            <a:gradFill flip="none" rotWithShape="1">
              <a:gsLst>
                <a:gs pos="1000">
                  <a:schemeClr val="tx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7" name="Footer Placeholder 4"/>
          <p:cNvSpPr>
            <a:spLocks noGrp="1"/>
          </p:cNvSpPr>
          <p:nvPr>
            <p:ph type="ftr" sz="quarter" idx="3"/>
          </p:nvPr>
        </p:nvSpPr>
        <p:spPr>
          <a:xfrm>
            <a:off x="4139953" y="6329599"/>
            <a:ext cx="4546848"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smtClean="0"/>
              <a:t>الجزء التاسع- أ- اسفير والميثاق الإنساني مواد اسفير التدريبية سنة 2015</a:t>
            </a:r>
            <a:endParaRPr lang="fr-FR"/>
          </a:p>
        </p:txBody>
      </p:sp>
      <p:pic>
        <p:nvPicPr>
          <p:cNvPr id="9" name="Picture 8" descr="charter.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0" y="59147"/>
            <a:ext cx="1031799" cy="900000"/>
          </a:xfrm>
          <a:prstGeom prst="rect">
            <a:avLst/>
          </a:prstGeom>
        </p:spPr>
      </p:pic>
    </p:spTree>
    <p:extLst>
      <p:ext uri="{BB962C8B-B14F-4D97-AF65-F5344CB8AC3E}">
        <p14:creationId xmlns:p14="http://schemas.microsoft.com/office/powerpoint/2010/main" val="326058087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ody Layout no footer">
    <p:spTree>
      <p:nvGrpSpPr>
        <p:cNvPr id="1" name=""/>
        <p:cNvGrpSpPr/>
        <p:nvPr/>
      </p:nvGrpSpPr>
      <p:grpSpPr>
        <a:xfrm>
          <a:off x="0" y="0"/>
          <a:ext cx="0" cy="0"/>
          <a:chOff x="0" y="0"/>
          <a:chExt cx="0" cy="0"/>
        </a:xfrm>
      </p:grpSpPr>
      <p:sp>
        <p:nvSpPr>
          <p:cNvPr id="2" name="Title 1"/>
          <p:cNvSpPr>
            <a:spLocks noGrp="1"/>
          </p:cNvSpPr>
          <p:nvPr>
            <p:ph type="title"/>
          </p:nvPr>
        </p:nvSpPr>
        <p:spPr>
          <a:xfrm>
            <a:off x="457201" y="0"/>
            <a:ext cx="8229600" cy="1081760"/>
          </a:xfrm>
        </p:spPr>
        <p:txBody>
          <a:bodyPr anchor="ctr" anchorCtr="0">
            <a:noAutofit/>
          </a:bodyPr>
          <a:lstStyle>
            <a:lvl1pPr algn="r" rtl="1">
              <a:defRPr sz="2800">
                <a:solidFill>
                  <a:schemeClr val="tx2"/>
                </a:solidFill>
                <a:latin typeface="Traditional Arabic" panose="02020603050405020304" pitchFamily="18" charset="-78"/>
                <a:cs typeface="Traditional Arabic" panose="02020603050405020304" pitchFamily="18" charset="-78"/>
              </a:defRPr>
            </a:lvl1pPr>
          </a:lstStyle>
          <a:p>
            <a:r>
              <a:rPr lang="ar-SA" noProof="0" dirty="0" err="1" smtClean="0"/>
              <a:t>Click</a:t>
            </a:r>
            <a:r>
              <a:rPr lang="ar-SA" noProof="0" dirty="0" smtClean="0"/>
              <a:t> </a:t>
            </a:r>
            <a:r>
              <a:rPr lang="ar-SA" noProof="0" dirty="0" err="1" smtClean="0"/>
              <a:t>to</a:t>
            </a:r>
            <a:r>
              <a:rPr lang="ar-SA" noProof="0" dirty="0" smtClean="0"/>
              <a:t> </a:t>
            </a:r>
            <a:r>
              <a:rPr lang="ar-SA" noProof="0" dirty="0" err="1" smtClean="0"/>
              <a:t>edit</a:t>
            </a:r>
            <a:r>
              <a:rPr lang="ar-SA" noProof="0" dirty="0" smtClean="0"/>
              <a:t> </a:t>
            </a:r>
            <a:r>
              <a:rPr lang="ar-SA" noProof="0" dirty="0" err="1" smtClean="0"/>
              <a:t>Master</a:t>
            </a:r>
            <a:r>
              <a:rPr lang="ar-SA" noProof="0" dirty="0" smtClean="0"/>
              <a:t> </a:t>
            </a:r>
            <a:r>
              <a:rPr lang="ar-SA" noProof="0" dirty="0" err="1" smtClean="0"/>
              <a:t>title</a:t>
            </a:r>
            <a:r>
              <a:rPr lang="ar-SA" noProof="0" dirty="0" smtClean="0"/>
              <a:t> </a:t>
            </a:r>
            <a:r>
              <a:rPr lang="ar-SA" noProof="0" dirty="0" err="1" smtClean="0"/>
              <a:t>style</a:t>
            </a:r>
            <a:endParaRPr lang="ar-SA" noProof="0" dirty="0"/>
          </a:p>
        </p:txBody>
      </p:sp>
      <p:sp>
        <p:nvSpPr>
          <p:cNvPr id="8" name="Text Placeholder 2"/>
          <p:cNvSpPr>
            <a:spLocks noGrp="1"/>
          </p:cNvSpPr>
          <p:nvPr>
            <p:ph idx="1"/>
          </p:nvPr>
        </p:nvSpPr>
        <p:spPr>
          <a:xfrm>
            <a:off x="457200" y="1369242"/>
            <a:ext cx="8229600" cy="4785722"/>
          </a:xfrm>
          <a:prstGeom prst="rect">
            <a:avLst/>
          </a:prstGeom>
        </p:spPr>
        <p:txBody>
          <a:bodyPr vert="horz" lIns="91440" tIns="45720" rIns="91440" bIns="45720" rtlCol="0">
            <a:noAutofit/>
          </a:bodyPr>
          <a:lstStyle>
            <a:lvl1pPr algn="r" rtl="1">
              <a:buClr>
                <a:schemeClr val="tx2"/>
              </a:buClr>
              <a:defRPr sz="2200">
                <a:solidFill>
                  <a:srgbClr val="000000"/>
                </a:solidFill>
                <a:latin typeface="Traditional Arabic" panose="02020603050405020304" pitchFamily="18" charset="-78"/>
                <a:cs typeface="Traditional Arabic" panose="02020603050405020304" pitchFamily="18" charset="-78"/>
              </a:defRPr>
            </a:lvl1pPr>
            <a:lvl2pPr marL="361950" indent="-361950" algn="r" rtl="1">
              <a:buClr>
                <a:schemeClr val="tx2"/>
              </a:buClr>
              <a:defRPr sz="2200">
                <a:solidFill>
                  <a:srgbClr val="000000"/>
                </a:solidFill>
                <a:latin typeface="Traditional Arabic" panose="02020603050405020304" pitchFamily="18" charset="-78"/>
                <a:cs typeface="Traditional Arabic" panose="02020603050405020304" pitchFamily="18" charset="-78"/>
              </a:defRPr>
            </a:lvl2pPr>
            <a:lvl3pPr marL="715963" indent="-354013" algn="r" rtl="1">
              <a:defRPr sz="2200">
                <a:solidFill>
                  <a:srgbClr val="000000"/>
                </a:solidFill>
                <a:latin typeface="Traditional Arabic" panose="02020603050405020304" pitchFamily="18" charset="-78"/>
                <a:cs typeface="Traditional Arabic" panose="02020603050405020304" pitchFamily="18" charset="-78"/>
              </a:defRPr>
            </a:lvl3pPr>
          </a:lstStyle>
          <a:p>
            <a:pPr lvl="0"/>
            <a:r>
              <a:rPr lang="ar-SA" noProof="0" dirty="0" err="1" smtClean="0"/>
              <a:t>Click</a:t>
            </a:r>
            <a:r>
              <a:rPr lang="ar-SA" noProof="0" dirty="0" smtClean="0"/>
              <a:t> </a:t>
            </a:r>
            <a:r>
              <a:rPr lang="ar-SA" noProof="0" dirty="0" err="1" smtClean="0"/>
              <a:t>to</a:t>
            </a:r>
            <a:r>
              <a:rPr lang="ar-SA" noProof="0" dirty="0" smtClean="0"/>
              <a:t> </a:t>
            </a:r>
            <a:r>
              <a:rPr lang="ar-SA" noProof="0" dirty="0" err="1" smtClean="0"/>
              <a:t>edit</a:t>
            </a:r>
            <a:r>
              <a:rPr lang="ar-SA" noProof="0" dirty="0" smtClean="0"/>
              <a:t> </a:t>
            </a:r>
            <a:r>
              <a:rPr lang="ar-SA" noProof="0" dirty="0" err="1" smtClean="0"/>
              <a:t>Master</a:t>
            </a:r>
            <a:r>
              <a:rPr lang="ar-SA" noProof="0" dirty="0" smtClean="0"/>
              <a:t> </a:t>
            </a:r>
            <a:r>
              <a:rPr lang="ar-SA" noProof="0" dirty="0" err="1" smtClean="0"/>
              <a:t>text</a:t>
            </a:r>
            <a:r>
              <a:rPr lang="ar-SA" noProof="0" dirty="0" smtClean="0"/>
              <a:t> </a:t>
            </a:r>
            <a:r>
              <a:rPr lang="ar-SA" noProof="0" dirty="0" err="1" smtClean="0"/>
              <a:t>styles</a:t>
            </a:r>
            <a:endParaRPr lang="ar-SA" noProof="0" dirty="0" smtClean="0"/>
          </a:p>
          <a:p>
            <a:pPr lvl="1"/>
            <a:r>
              <a:rPr lang="ar-SA" noProof="0" dirty="0" err="1" smtClean="0"/>
              <a:t>Second</a:t>
            </a:r>
            <a:r>
              <a:rPr lang="ar-SA" noProof="0" dirty="0" smtClean="0"/>
              <a:t> </a:t>
            </a:r>
            <a:r>
              <a:rPr lang="ar-SA" noProof="0" dirty="0" err="1" smtClean="0"/>
              <a:t>level</a:t>
            </a:r>
            <a:endParaRPr lang="ar-SA" noProof="0" dirty="0" smtClean="0"/>
          </a:p>
          <a:p>
            <a:pPr lvl="2"/>
            <a:r>
              <a:rPr lang="ar-SA" noProof="0" dirty="0" err="1" smtClean="0"/>
              <a:t>Third</a:t>
            </a:r>
            <a:r>
              <a:rPr lang="ar-SA" noProof="0" dirty="0" smtClean="0"/>
              <a:t> </a:t>
            </a:r>
            <a:r>
              <a:rPr lang="ar-SA" noProof="0" dirty="0" err="1" smtClean="0"/>
              <a:t>level</a:t>
            </a:r>
            <a:endParaRPr lang="ar-SA" noProof="0" dirty="0" smtClean="0"/>
          </a:p>
        </p:txBody>
      </p:sp>
      <p:cxnSp>
        <p:nvCxnSpPr>
          <p:cNvPr id="13" name="Straight Connector 12"/>
          <p:cNvCxnSpPr/>
          <p:nvPr/>
        </p:nvCxnSpPr>
        <p:spPr>
          <a:xfrm flipH="1">
            <a:off x="0" y="1057843"/>
            <a:ext cx="9144000" cy="0"/>
          </a:xfrm>
          <a:prstGeom prst="line">
            <a:avLst/>
          </a:prstGeom>
          <a:ln w="63500">
            <a:gradFill flip="none" rotWithShape="1">
              <a:gsLst>
                <a:gs pos="1000">
                  <a:schemeClr val="tx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pic>
        <p:nvPicPr>
          <p:cNvPr id="9" name="Picture 8" descr="charte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0" y="59147"/>
            <a:ext cx="1031799" cy="900000"/>
          </a:xfrm>
          <a:prstGeom prst="rect">
            <a:avLst/>
          </a:prstGeom>
        </p:spPr>
      </p:pic>
    </p:spTree>
    <p:extLst>
      <p:ext uri="{BB962C8B-B14F-4D97-AF65-F5344CB8AC3E}">
        <p14:creationId xmlns:p14="http://schemas.microsoft.com/office/powerpoint/2010/main" val="397462812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Exercise Layout">
    <p:spTree>
      <p:nvGrpSpPr>
        <p:cNvPr id="1" name=""/>
        <p:cNvGrpSpPr/>
        <p:nvPr/>
      </p:nvGrpSpPr>
      <p:grpSpPr>
        <a:xfrm>
          <a:off x="0" y="0"/>
          <a:ext cx="0" cy="0"/>
          <a:chOff x="0" y="0"/>
          <a:chExt cx="0" cy="0"/>
        </a:xfrm>
      </p:grpSpPr>
      <p:pic>
        <p:nvPicPr>
          <p:cNvPr id="3" name="Picture 2" descr="meeting shutterstock_230281012.jpg"/>
          <p:cNvPicPr>
            <a:picLocks noChangeAspect="1"/>
          </p:cNvPicPr>
          <p:nvPr userDrawn="1"/>
        </p:nvPicPr>
        <p:blipFill>
          <a:blip r:embed="rId2" cstate="print">
            <a:alphaModFix amt="73000"/>
            <a:extLst>
              <a:ext uri="{28A0092B-C50C-407E-A947-70E740481C1C}">
                <a14:useLocalDpi xmlns:a14="http://schemas.microsoft.com/office/drawing/2010/main" val="0"/>
              </a:ext>
            </a:extLst>
          </a:blip>
          <a:stretch>
            <a:fillRect/>
          </a:stretch>
        </p:blipFill>
        <p:spPr>
          <a:xfrm>
            <a:off x="35496" y="3428900"/>
            <a:ext cx="3644656" cy="2882923"/>
          </a:xfrm>
          <a:prstGeom prst="rect">
            <a:avLst/>
          </a:prstGeom>
        </p:spPr>
      </p:pic>
      <p:sp>
        <p:nvSpPr>
          <p:cNvPr id="2" name="Title 1"/>
          <p:cNvSpPr>
            <a:spLocks noGrp="1"/>
          </p:cNvSpPr>
          <p:nvPr>
            <p:ph type="title"/>
          </p:nvPr>
        </p:nvSpPr>
        <p:spPr>
          <a:xfrm>
            <a:off x="457201" y="0"/>
            <a:ext cx="8229600" cy="1081760"/>
          </a:xfrm>
        </p:spPr>
        <p:txBody>
          <a:bodyPr anchor="ctr" anchorCtr="0"/>
          <a:lstStyle>
            <a:lvl1pPr>
              <a:defRPr sz="2800">
                <a:solidFill>
                  <a:schemeClr val="accent1"/>
                </a:solidFill>
              </a:defRPr>
            </a:lvl1pPr>
          </a:lstStyle>
          <a:p>
            <a:r>
              <a:rPr lang="en-GB" dirty="0" smtClean="0"/>
              <a:t>Click to edit Master title style</a:t>
            </a:r>
            <a:endParaRPr lang="en-GB" dirty="0"/>
          </a:p>
        </p:txBody>
      </p:sp>
      <p:sp>
        <p:nvSpPr>
          <p:cNvPr id="8" name="Text Placeholder 2"/>
          <p:cNvSpPr>
            <a:spLocks noGrp="1"/>
          </p:cNvSpPr>
          <p:nvPr>
            <p:ph idx="1"/>
          </p:nvPr>
        </p:nvSpPr>
        <p:spPr>
          <a:xfrm>
            <a:off x="457200" y="1340442"/>
            <a:ext cx="8229600" cy="4785722"/>
          </a:xfrm>
          <a:prstGeom prst="rect">
            <a:avLst/>
          </a:prstGeom>
        </p:spPr>
        <p:txBody>
          <a:bodyPr vert="horz" lIns="91440" tIns="45720" rIns="91440" bIns="45720" rtlCol="0">
            <a:normAutofit/>
          </a:bodyPr>
          <a:lstStyle>
            <a:lvl1pPr>
              <a:buClr>
                <a:schemeClr val="tx2"/>
              </a:buClr>
              <a:defRPr sz="2200">
                <a:solidFill>
                  <a:schemeClr val="tx1"/>
                </a:solidFill>
              </a:defRPr>
            </a:lvl1pPr>
            <a:lvl2pPr>
              <a:buClr>
                <a:schemeClr val="bg2"/>
              </a:buClr>
              <a:defRPr sz="2200">
                <a:solidFill>
                  <a:schemeClr val="tx1"/>
                </a:solidFill>
              </a:defRPr>
            </a:lvl2pPr>
            <a:lvl3pPr>
              <a:buClr>
                <a:schemeClr val="bg2"/>
              </a:buClr>
              <a:defRPr sz="2200">
                <a:solidFill>
                  <a:schemeClr val="tx1"/>
                </a:solidFill>
              </a:defRPr>
            </a:lvl3pPr>
          </a:lstStyle>
          <a:p>
            <a:pPr lvl="0"/>
            <a:r>
              <a:rPr lang="en-GB" dirty="0" smtClean="0"/>
              <a:t>Click to edit Master text styles</a:t>
            </a:r>
          </a:p>
          <a:p>
            <a:pPr lvl="1"/>
            <a:r>
              <a:rPr lang="en-GB" dirty="0" smtClean="0"/>
              <a:t>Second level</a:t>
            </a:r>
          </a:p>
          <a:p>
            <a:pPr lvl="2"/>
            <a:r>
              <a:rPr lang="en-GB" dirty="0" smtClean="0"/>
              <a:t>Third </a:t>
            </a:r>
            <a:r>
              <a:rPr lang="en-GB" noProof="0" dirty="0" smtClean="0"/>
              <a:t>level</a:t>
            </a:r>
          </a:p>
        </p:txBody>
      </p:sp>
      <p:cxnSp>
        <p:nvCxnSpPr>
          <p:cNvPr id="13" name="Straight Connector 12"/>
          <p:cNvCxnSpPr/>
          <p:nvPr userDrawn="1"/>
        </p:nvCxnSpPr>
        <p:spPr>
          <a:xfrm flipH="1">
            <a:off x="0" y="1057843"/>
            <a:ext cx="9144000" cy="0"/>
          </a:xfrm>
          <a:prstGeom prst="line">
            <a:avLst/>
          </a:prstGeom>
          <a:ln w="63500">
            <a:gradFill flip="none" rotWithShape="1">
              <a:gsLst>
                <a:gs pos="1000">
                  <a:schemeClr val="bg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pic>
        <p:nvPicPr>
          <p:cNvPr id="10" name="Picture 9" descr="bottom-curve-fade.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11" name="Footer Placeholder 4"/>
          <p:cNvSpPr>
            <a:spLocks noGrp="1"/>
          </p:cNvSpPr>
          <p:nvPr>
            <p:ph type="ftr" sz="quarter" idx="3"/>
          </p:nvPr>
        </p:nvSpPr>
        <p:spPr>
          <a:xfrm>
            <a:off x="4139953" y="6329599"/>
            <a:ext cx="4546848"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smtClean="0"/>
              <a:t>الجزء التاسع- أ- اسفير والميثاق الإنساني مواد اسفير التدريبية سنة 2015</a:t>
            </a:r>
            <a:endParaRPr lang="fr-FR"/>
          </a:p>
        </p:txBody>
      </p:sp>
    </p:spTree>
    <p:extLst>
      <p:ext uri="{BB962C8B-B14F-4D97-AF65-F5344CB8AC3E}">
        <p14:creationId xmlns:p14="http://schemas.microsoft.com/office/powerpoint/2010/main" val="228303381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xercise Layout no graphic">
    <p:spTree>
      <p:nvGrpSpPr>
        <p:cNvPr id="1" name=""/>
        <p:cNvGrpSpPr/>
        <p:nvPr/>
      </p:nvGrpSpPr>
      <p:grpSpPr>
        <a:xfrm>
          <a:off x="0" y="0"/>
          <a:ext cx="0" cy="0"/>
          <a:chOff x="0" y="0"/>
          <a:chExt cx="0" cy="0"/>
        </a:xfrm>
      </p:grpSpPr>
      <p:sp>
        <p:nvSpPr>
          <p:cNvPr id="2" name="Title 1"/>
          <p:cNvSpPr>
            <a:spLocks noGrp="1"/>
          </p:cNvSpPr>
          <p:nvPr>
            <p:ph type="title"/>
          </p:nvPr>
        </p:nvSpPr>
        <p:spPr>
          <a:xfrm>
            <a:off x="457201" y="0"/>
            <a:ext cx="8229600" cy="1081760"/>
          </a:xfrm>
        </p:spPr>
        <p:txBody>
          <a:bodyPr anchor="ctr" anchorCtr="0"/>
          <a:lstStyle>
            <a:lvl1pPr>
              <a:defRPr sz="2800">
                <a:solidFill>
                  <a:schemeClr val="accent1"/>
                </a:solidFill>
              </a:defRPr>
            </a:lvl1pPr>
          </a:lstStyle>
          <a:p>
            <a:r>
              <a:rPr lang="en-GB" dirty="0" smtClean="0"/>
              <a:t>Click to edit Master title style</a:t>
            </a:r>
            <a:endParaRPr lang="en-GB" dirty="0"/>
          </a:p>
        </p:txBody>
      </p:sp>
      <p:sp>
        <p:nvSpPr>
          <p:cNvPr id="8" name="Text Placeholder 2"/>
          <p:cNvSpPr>
            <a:spLocks noGrp="1"/>
          </p:cNvSpPr>
          <p:nvPr>
            <p:ph idx="1"/>
          </p:nvPr>
        </p:nvSpPr>
        <p:spPr>
          <a:xfrm>
            <a:off x="457200" y="1340442"/>
            <a:ext cx="8229600" cy="4785722"/>
          </a:xfrm>
          <a:prstGeom prst="rect">
            <a:avLst/>
          </a:prstGeom>
        </p:spPr>
        <p:txBody>
          <a:bodyPr vert="horz" lIns="91440" tIns="45720" rIns="91440" bIns="45720" rtlCol="0">
            <a:normAutofit/>
          </a:bodyPr>
          <a:lstStyle>
            <a:lvl1pPr>
              <a:buClr>
                <a:schemeClr val="tx2"/>
              </a:buClr>
              <a:defRPr sz="2200">
                <a:solidFill>
                  <a:schemeClr val="tx1"/>
                </a:solidFill>
              </a:defRPr>
            </a:lvl1pPr>
            <a:lvl2pPr>
              <a:buClr>
                <a:schemeClr val="bg2"/>
              </a:buClr>
              <a:defRPr sz="2200">
                <a:solidFill>
                  <a:schemeClr val="tx1"/>
                </a:solidFill>
              </a:defRPr>
            </a:lvl2pPr>
            <a:lvl3pPr>
              <a:buClr>
                <a:schemeClr val="bg2"/>
              </a:buClr>
              <a:defRPr sz="2200">
                <a:solidFill>
                  <a:schemeClr val="tx1"/>
                </a:solidFill>
              </a:defRPr>
            </a:lvl3pPr>
          </a:lstStyle>
          <a:p>
            <a:pPr lvl="0"/>
            <a:r>
              <a:rPr lang="en-GB" dirty="0" smtClean="0"/>
              <a:t>Click to edit Master text styles</a:t>
            </a:r>
          </a:p>
          <a:p>
            <a:pPr lvl="1"/>
            <a:r>
              <a:rPr lang="en-GB" dirty="0" smtClean="0"/>
              <a:t>Second level</a:t>
            </a:r>
          </a:p>
          <a:p>
            <a:pPr lvl="2"/>
            <a:r>
              <a:rPr lang="en-GB" dirty="0" smtClean="0"/>
              <a:t>Third </a:t>
            </a:r>
            <a:r>
              <a:rPr lang="en-GB" noProof="0" dirty="0" smtClean="0"/>
              <a:t>level</a:t>
            </a:r>
          </a:p>
        </p:txBody>
      </p:sp>
      <p:pic>
        <p:nvPicPr>
          <p:cNvPr id="10" name="Picture 9" descr="bottom-curve-fad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11" name="Footer Placeholder 4"/>
          <p:cNvSpPr>
            <a:spLocks noGrp="1"/>
          </p:cNvSpPr>
          <p:nvPr>
            <p:ph type="ftr" sz="quarter" idx="3"/>
          </p:nvPr>
        </p:nvSpPr>
        <p:spPr>
          <a:xfrm>
            <a:off x="4139953" y="6329599"/>
            <a:ext cx="4546848"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smtClean="0"/>
              <a:t>الجزء التاسع- أ- اسفير والميثاق الإنساني مواد اسفير التدريبية سنة 2015</a:t>
            </a:r>
            <a:endParaRPr lang="fr-FR"/>
          </a:p>
        </p:txBody>
      </p:sp>
      <p:cxnSp>
        <p:nvCxnSpPr>
          <p:cNvPr id="7" name="Straight Connector 6"/>
          <p:cNvCxnSpPr/>
          <p:nvPr userDrawn="1"/>
        </p:nvCxnSpPr>
        <p:spPr>
          <a:xfrm flipH="1">
            <a:off x="0" y="1057843"/>
            <a:ext cx="9144000" cy="0"/>
          </a:xfrm>
          <a:prstGeom prst="line">
            <a:avLst/>
          </a:prstGeom>
          <a:ln w="63500">
            <a:gradFill flip="none" rotWithShape="1">
              <a:gsLst>
                <a:gs pos="1000">
                  <a:schemeClr val="bg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4730864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noProof="0" smtClean="0"/>
              <a:t>Click to edit Master title style</a:t>
            </a:r>
            <a:endParaRPr lang="ar-SA" noProof="0"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noProof="0" dirty="0" err="1" smtClean="0"/>
              <a:t>Click</a:t>
            </a:r>
            <a:r>
              <a:rPr lang="ar-SA" noProof="0" dirty="0" smtClean="0"/>
              <a:t> </a:t>
            </a:r>
            <a:r>
              <a:rPr lang="ar-SA" noProof="0" dirty="0" err="1" smtClean="0"/>
              <a:t>to</a:t>
            </a:r>
            <a:r>
              <a:rPr lang="ar-SA" noProof="0" dirty="0" smtClean="0"/>
              <a:t> </a:t>
            </a:r>
            <a:r>
              <a:rPr lang="ar-SA" noProof="0" dirty="0" err="1" smtClean="0"/>
              <a:t>edit</a:t>
            </a:r>
            <a:r>
              <a:rPr lang="ar-SA" noProof="0" dirty="0" smtClean="0"/>
              <a:t> </a:t>
            </a:r>
            <a:r>
              <a:rPr lang="ar-SA" noProof="0" dirty="0" err="1" smtClean="0"/>
              <a:t>Master</a:t>
            </a:r>
            <a:r>
              <a:rPr lang="ar-SA" noProof="0" dirty="0" smtClean="0"/>
              <a:t> </a:t>
            </a:r>
            <a:r>
              <a:rPr lang="ar-SA" noProof="0" dirty="0" err="1" smtClean="0"/>
              <a:t>text</a:t>
            </a:r>
            <a:r>
              <a:rPr lang="ar-SA" noProof="0" dirty="0" smtClean="0"/>
              <a:t> </a:t>
            </a:r>
            <a:r>
              <a:rPr lang="ar-SA" noProof="0" dirty="0" err="1" smtClean="0"/>
              <a:t>styles</a:t>
            </a:r>
            <a:endParaRPr lang="ar-SA" noProof="0" dirty="0" smtClean="0"/>
          </a:p>
          <a:p>
            <a:pPr lvl="1"/>
            <a:r>
              <a:rPr lang="ar-SA" noProof="0" dirty="0" err="1" smtClean="0"/>
              <a:t>Second</a:t>
            </a:r>
            <a:r>
              <a:rPr lang="ar-SA" noProof="0" dirty="0" smtClean="0"/>
              <a:t> </a:t>
            </a:r>
            <a:r>
              <a:rPr lang="ar-SA" noProof="0" dirty="0" err="1" smtClean="0"/>
              <a:t>level</a:t>
            </a:r>
            <a:endParaRPr lang="ar-SA" noProof="0" dirty="0" smtClean="0"/>
          </a:p>
          <a:p>
            <a:pPr lvl="2"/>
            <a:r>
              <a:rPr lang="ar-SA" noProof="0" dirty="0" err="1" smtClean="0"/>
              <a:t>Third</a:t>
            </a:r>
            <a:r>
              <a:rPr lang="ar-SA" noProof="0" dirty="0" smtClean="0"/>
              <a:t> </a:t>
            </a:r>
            <a:r>
              <a:rPr lang="ar-SA" noProof="0" dirty="0" err="1" smtClean="0"/>
              <a:t>level</a:t>
            </a:r>
            <a:endParaRPr lang="ar-SA" noProof="0" dirty="0"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r">
              <a:defRPr sz="1400">
                <a:solidFill>
                  <a:schemeClr val="tx1">
                    <a:tint val="75000"/>
                  </a:schemeClr>
                </a:solidFill>
                <a:latin typeface="Traditional Arabic" panose="02020603050405020304" pitchFamily="18" charset="-78"/>
                <a:cs typeface="Traditional Arabic" panose="02020603050405020304" pitchFamily="18" charset="-78"/>
              </a:defRPr>
            </a:lvl1pPr>
          </a:lstStyle>
          <a:p>
            <a:endParaRPr lang="fr-F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r">
              <a:defRPr sz="1400">
                <a:solidFill>
                  <a:schemeClr val="tx1">
                    <a:tint val="75000"/>
                  </a:schemeClr>
                </a:solidFill>
                <a:latin typeface="Traditional Arabic" panose="02020603050405020304" pitchFamily="18" charset="-78"/>
                <a:cs typeface="Traditional Arabic" panose="02020603050405020304" pitchFamily="18" charset="-78"/>
              </a:defRPr>
            </a:lvl1pPr>
          </a:lstStyle>
          <a:p>
            <a:r>
              <a:rPr lang="ar-SA" smtClean="0"/>
              <a:t>الجزء التاسع- أ- اسفير والميثاق الإنساني مواد اسفير التدريبية سنة 2015</a:t>
            </a:r>
            <a:endParaRPr lang="fr-F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tx1">
                    <a:tint val="75000"/>
                  </a:schemeClr>
                </a:solidFill>
                <a:latin typeface="Traditional Arabic" panose="02020603050405020304" pitchFamily="18" charset="-78"/>
                <a:cs typeface="Traditional Arabic" panose="02020603050405020304" pitchFamily="18" charset="-78"/>
              </a:defRPr>
            </a:lvl1pPr>
          </a:lstStyle>
          <a:p>
            <a:fld id="{57D88019-AD27-4D49-9B66-34D3E4F4AC45}" type="slidenum">
              <a:rPr lang="fr-FR" smtClean="0"/>
              <a:pPr/>
              <a:t>‹#›</a:t>
            </a:fld>
            <a:endParaRPr lang="fr-FR"/>
          </a:p>
        </p:txBody>
      </p:sp>
    </p:spTree>
    <p:extLst>
      <p:ext uri="{BB962C8B-B14F-4D97-AF65-F5344CB8AC3E}">
        <p14:creationId xmlns:p14="http://schemas.microsoft.com/office/powerpoint/2010/main" val="1954011341"/>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4" r:id="rId5"/>
    <p:sldLayoutId id="2147483672" r:id="rId6"/>
    <p:sldLayoutId id="2147483673" r:id="rId7"/>
  </p:sldLayoutIdLst>
  <p:timing>
    <p:tnLst>
      <p:par>
        <p:cTn id="1" dur="indefinite" restart="never" nodeType="tmRoot"/>
      </p:par>
    </p:tnLst>
  </p:timing>
  <p:hf sldNum="0" hdr="0" dt="0"/>
  <p:txStyles>
    <p:titleStyle>
      <a:lvl1pPr algn="r" defTabSz="914400" rtl="1" eaLnBrk="1" latinLnBrk="0" hangingPunct="1">
        <a:spcBef>
          <a:spcPct val="0"/>
        </a:spcBef>
        <a:buNone/>
        <a:defRPr sz="2800" b="1" kern="1200">
          <a:solidFill>
            <a:schemeClr val="tx1"/>
          </a:solidFill>
          <a:latin typeface="Traditional Arabic" panose="02020603050405020304" pitchFamily="18" charset="-78"/>
          <a:ea typeface="+mj-ea"/>
          <a:cs typeface="Traditional Arabic" panose="02020603050405020304" pitchFamily="18" charset="-78"/>
        </a:defRPr>
      </a:lvl1pPr>
    </p:titleStyle>
    <p:bodyStyle>
      <a:lvl1pPr marL="0" indent="0" algn="r" defTabSz="914400" rtl="1" eaLnBrk="1" latinLnBrk="0" hangingPunct="1">
        <a:spcBef>
          <a:spcPct val="20000"/>
        </a:spcBef>
        <a:buFont typeface="Arial" panose="020B0604020202020204" pitchFamily="34" charset="0"/>
        <a:buNone/>
        <a:defRPr sz="2200" kern="1200">
          <a:solidFill>
            <a:schemeClr val="tx1"/>
          </a:solidFill>
          <a:latin typeface="Traditional Arabic" panose="02020603050405020304" pitchFamily="18" charset="-78"/>
          <a:ea typeface="+mn-ea"/>
          <a:cs typeface="Traditional Arabic" panose="02020603050405020304" pitchFamily="18" charset="-78"/>
        </a:defRPr>
      </a:lvl1pPr>
      <a:lvl2pPr marL="742950" indent="-285750" algn="r" defTabSz="914400" rtl="1" eaLnBrk="1" latinLnBrk="0" hangingPunct="1">
        <a:spcBef>
          <a:spcPct val="20000"/>
        </a:spcBef>
        <a:buFont typeface="Arial" panose="020B0604020202020204" pitchFamily="34" charset="0"/>
        <a:buChar char="•"/>
        <a:defRPr sz="2200" kern="1200">
          <a:solidFill>
            <a:schemeClr val="tx1"/>
          </a:solidFill>
          <a:latin typeface="Traditional Arabic" panose="02020603050405020304" pitchFamily="18" charset="-78"/>
          <a:ea typeface="+mn-ea"/>
          <a:cs typeface="Traditional Arabic" panose="02020603050405020304" pitchFamily="18" charset="-78"/>
        </a:defRPr>
      </a:lvl2pPr>
      <a:lvl3pPr marL="1143000" indent="-228600" algn="r" defTabSz="914400" rtl="1" eaLnBrk="1" latinLnBrk="0" hangingPunct="1">
        <a:spcBef>
          <a:spcPct val="20000"/>
        </a:spcBef>
        <a:buFont typeface="Traditional Arabic" panose="02020603050405020304" pitchFamily="18" charset="-78"/>
        <a:buChar char="–"/>
        <a:defRPr sz="2200" kern="1200">
          <a:solidFill>
            <a:schemeClr val="tx1"/>
          </a:solidFill>
          <a:latin typeface="Traditional Arabic" panose="02020603050405020304" pitchFamily="18" charset="-78"/>
          <a:ea typeface="+mn-ea"/>
          <a:cs typeface="Traditional Arabic" panose="02020603050405020304" pitchFamily="18" charset="-78"/>
        </a:defRPr>
      </a:lvl3pPr>
      <a:lvl4pPr marL="1600200" indent="-228600" algn="r" defTabSz="914400" rtl="1" eaLnBrk="1" latinLnBrk="0" hangingPunct="1">
        <a:spcBef>
          <a:spcPct val="20000"/>
        </a:spcBef>
        <a:buFont typeface="Arial" panose="020B0604020202020204" pitchFamily="34" charset="0"/>
        <a:buChar char="–"/>
        <a:defRPr sz="1800" kern="1200">
          <a:solidFill>
            <a:schemeClr val="tx1"/>
          </a:solidFill>
          <a:latin typeface="Traditional Arabic" panose="02020603050405020304" pitchFamily="18" charset="-78"/>
          <a:ea typeface="+mn-ea"/>
          <a:cs typeface="Traditional Arabic" panose="02020603050405020304" pitchFamily="18" charset="-78"/>
        </a:defRPr>
      </a:lvl4pPr>
      <a:lvl5pPr marL="2057400" indent="-228600" algn="r" defTabSz="914400" rtl="1" eaLnBrk="1" latinLnBrk="0" hangingPunct="1">
        <a:spcBef>
          <a:spcPct val="20000"/>
        </a:spcBef>
        <a:buFont typeface="Arial" panose="020B0604020202020204" pitchFamily="34" charset="0"/>
        <a:buChar char="»"/>
        <a:defRPr sz="1800" kern="1200">
          <a:solidFill>
            <a:schemeClr val="tx1"/>
          </a:solidFill>
          <a:latin typeface="Traditional Arabic" panose="02020603050405020304" pitchFamily="18" charset="-78"/>
          <a:ea typeface="+mn-ea"/>
          <a:cs typeface="Traditional Arabic" panose="02020603050405020304" pitchFamily="18" charset="-78"/>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a:t>اسفير </a:t>
            </a:r>
            <a:br>
              <a:rPr lang="ar-SA"/>
            </a:br>
            <a:r>
              <a:rPr lang="ar-SA"/>
              <a:t>والميثاق الإنساني </a:t>
            </a:r>
          </a:p>
        </p:txBody>
      </p:sp>
      <p:sp>
        <p:nvSpPr>
          <p:cNvPr id="3" name="Subtitle 2"/>
          <p:cNvSpPr>
            <a:spLocks noGrp="1"/>
          </p:cNvSpPr>
          <p:nvPr>
            <p:ph type="subTitle" idx="1"/>
          </p:nvPr>
        </p:nvSpPr>
        <p:spPr/>
        <p:txBody>
          <a:bodyPr/>
          <a:lstStyle/>
          <a:p>
            <a:r>
              <a:rPr lang="ar-SA" dirty="0" smtClean="0"/>
              <a:t>لماذا وكيف يجب عليك الاستعانة بالميثاق الإنساني في عملك؟</a:t>
            </a:r>
            <a:endParaRPr lang="ar-SA" dirty="0"/>
          </a:p>
        </p:txBody>
      </p:sp>
      <p:sp>
        <p:nvSpPr>
          <p:cNvPr id="4" name="TextBox 3"/>
          <p:cNvSpPr txBox="1"/>
          <p:nvPr/>
        </p:nvSpPr>
        <p:spPr>
          <a:xfrm>
            <a:off x="2843808" y="6165304"/>
            <a:ext cx="5760640" cy="400110"/>
          </a:xfrm>
          <a:prstGeom prst="rect">
            <a:avLst/>
          </a:prstGeom>
          <a:noFill/>
        </p:spPr>
        <p:txBody>
          <a:bodyPr wrap="square" rtlCol="0">
            <a:spAutoFit/>
          </a:bodyPr>
          <a:lstStyle/>
          <a:p>
            <a:pPr algn="r" rtl="1"/>
            <a:r>
              <a:rPr lang="ar-SA" sz="2000" b="1" dirty="0" smtClean="0">
                <a:solidFill>
                  <a:schemeClr val="bg1"/>
                </a:solidFill>
                <a:latin typeface="Traditional Arabic" panose="02020603050405020304" pitchFamily="18" charset="-78"/>
                <a:cs typeface="Traditional Arabic" panose="02020603050405020304" pitchFamily="18" charset="-78"/>
              </a:rPr>
              <a:t>الجزء </a:t>
            </a:r>
            <a:r>
              <a:rPr lang="ar-TN" sz="2000" b="1" dirty="0" smtClean="0">
                <a:solidFill>
                  <a:schemeClr val="bg1"/>
                </a:solidFill>
                <a:latin typeface="Traditional Arabic" panose="02020603050405020304" pitchFamily="18" charset="-78"/>
                <a:cs typeface="Traditional Arabic" panose="02020603050405020304" pitchFamily="18" charset="-78"/>
              </a:rPr>
              <a:t>"</a:t>
            </a:r>
            <a:r>
              <a:rPr lang="ar-SA" sz="2000" b="1" dirty="0" smtClean="0">
                <a:solidFill>
                  <a:schemeClr val="bg1"/>
                </a:solidFill>
                <a:latin typeface="Traditional Arabic" panose="02020603050405020304" pitchFamily="18" charset="-78"/>
                <a:cs typeface="Traditional Arabic" panose="02020603050405020304" pitchFamily="18" charset="-78"/>
              </a:rPr>
              <a:t>أ</a:t>
            </a:r>
            <a:r>
              <a:rPr lang="ar-TN" sz="2000" b="1" dirty="0" smtClean="0">
                <a:solidFill>
                  <a:schemeClr val="bg1"/>
                </a:solidFill>
                <a:latin typeface="Traditional Arabic" panose="02020603050405020304" pitchFamily="18" charset="-78"/>
                <a:cs typeface="Traditional Arabic" panose="02020603050405020304" pitchFamily="18" charset="-78"/>
              </a:rPr>
              <a:t>" 9 </a:t>
            </a:r>
            <a:r>
              <a:rPr lang="ar-SA" sz="2000" b="1" dirty="0" smtClean="0">
                <a:solidFill>
                  <a:schemeClr val="bg1"/>
                </a:solidFill>
                <a:latin typeface="Traditional Arabic" panose="02020603050405020304" pitchFamily="18" charset="-78"/>
                <a:cs typeface="Traditional Arabic" panose="02020603050405020304" pitchFamily="18" charset="-78"/>
              </a:rPr>
              <a:t>- </a:t>
            </a:r>
            <a:r>
              <a:rPr lang="ar-SA" sz="2000" b="1" dirty="0" err="1" smtClean="0">
                <a:solidFill>
                  <a:schemeClr val="bg1"/>
                </a:solidFill>
                <a:latin typeface="Traditional Arabic" panose="02020603050405020304" pitchFamily="18" charset="-78"/>
                <a:cs typeface="Traditional Arabic" panose="02020603050405020304" pitchFamily="18" charset="-78"/>
              </a:rPr>
              <a:t>اسفير</a:t>
            </a:r>
            <a:r>
              <a:rPr lang="ar-SA" sz="2000" b="1" dirty="0" smtClean="0">
                <a:solidFill>
                  <a:schemeClr val="bg1"/>
                </a:solidFill>
                <a:latin typeface="Traditional Arabic" panose="02020603050405020304" pitchFamily="18" charset="-78"/>
                <a:cs typeface="Traditional Arabic" panose="02020603050405020304" pitchFamily="18" charset="-78"/>
              </a:rPr>
              <a:t> والميثاق الإنساني </a:t>
            </a:r>
            <a:r>
              <a:rPr lang="ar-TN" sz="2000" b="1" dirty="0" smtClean="0">
                <a:solidFill>
                  <a:schemeClr val="bg1"/>
                </a:solidFill>
                <a:latin typeface="Traditional Arabic" panose="02020603050405020304" pitchFamily="18" charset="-78"/>
                <a:cs typeface="Traditional Arabic" panose="02020603050405020304" pitchFamily="18" charset="-78"/>
              </a:rPr>
              <a:t>- مجموعة</a:t>
            </a:r>
            <a:r>
              <a:rPr lang="ar-SA" sz="2000" b="1" dirty="0" smtClean="0">
                <a:solidFill>
                  <a:schemeClr val="bg1"/>
                </a:solidFill>
                <a:latin typeface="Traditional Arabic" panose="02020603050405020304" pitchFamily="18" charset="-78"/>
                <a:cs typeface="Traditional Arabic" panose="02020603050405020304" pitchFamily="18" charset="-78"/>
              </a:rPr>
              <a:t> </a:t>
            </a:r>
            <a:r>
              <a:rPr lang="ar-SA" sz="2000" b="1" dirty="0" err="1">
                <a:solidFill>
                  <a:schemeClr val="bg1"/>
                </a:solidFill>
                <a:latin typeface="Traditional Arabic" panose="02020603050405020304" pitchFamily="18" charset="-78"/>
                <a:cs typeface="Traditional Arabic" panose="02020603050405020304" pitchFamily="18" charset="-78"/>
              </a:rPr>
              <a:t>اسفير</a:t>
            </a:r>
            <a:r>
              <a:rPr lang="ar-SA" sz="2000" b="1" dirty="0">
                <a:solidFill>
                  <a:schemeClr val="bg1"/>
                </a:solidFill>
                <a:latin typeface="Traditional Arabic" panose="02020603050405020304" pitchFamily="18" charset="-78"/>
                <a:cs typeface="Traditional Arabic" panose="02020603050405020304" pitchFamily="18" charset="-78"/>
              </a:rPr>
              <a:t> التدريبية سنة 2015</a:t>
            </a:r>
          </a:p>
        </p:txBody>
      </p:sp>
    </p:spTree>
    <p:extLst>
      <p:ext uri="{BB962C8B-B14F-4D97-AF65-F5344CB8AC3E}">
        <p14:creationId xmlns:p14="http://schemas.microsoft.com/office/powerpoint/2010/main" val="35455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TN" smtClean="0"/>
              <a:t>دور مختلف الأطراف المعنيّة و مسؤوليّاتها </a:t>
            </a:r>
            <a:endParaRPr lang="en-GB" dirty="0"/>
          </a:p>
        </p:txBody>
      </p:sp>
      <p:pic>
        <p:nvPicPr>
          <p:cNvPr id="2" name="Picture 1"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0542" y="1422844"/>
            <a:ext cx="7021858" cy="4526436"/>
          </a:xfrm>
          <a:prstGeom prst="rect">
            <a:avLst/>
          </a:prstGeom>
        </p:spPr>
      </p:pic>
      <p:sp>
        <p:nvSpPr>
          <p:cNvPr id="6" name="Rectangle 5"/>
          <p:cNvSpPr/>
          <p:nvPr/>
        </p:nvSpPr>
        <p:spPr>
          <a:xfrm>
            <a:off x="5572132" y="6357958"/>
            <a:ext cx="3326552" cy="276999"/>
          </a:xfrm>
          <a:prstGeom prst="rect">
            <a:avLst/>
          </a:prstGeom>
        </p:spPr>
        <p:txBody>
          <a:bodyPr wrap="none">
            <a:spAutoFit/>
          </a:bodyPr>
          <a:lstStyle/>
          <a:p>
            <a:r>
              <a:rPr lang="ar-SA" sz="1200" b="1" dirty="0" smtClean="0">
                <a:solidFill>
                  <a:schemeClr val="bg1"/>
                </a:solidFill>
                <a:latin typeface="Traditional Arabic" panose="02020603050405020304" pitchFamily="18" charset="-78"/>
                <a:cs typeface="Traditional Arabic" panose="02020603050405020304" pitchFamily="18" charset="-78"/>
              </a:rPr>
              <a:t>الجزء </a:t>
            </a:r>
            <a:r>
              <a:rPr lang="ar-TN" sz="1200" b="1" dirty="0" smtClean="0">
                <a:solidFill>
                  <a:schemeClr val="bg1"/>
                </a:solidFill>
                <a:latin typeface="Traditional Arabic" panose="02020603050405020304" pitchFamily="18" charset="-78"/>
                <a:cs typeface="Traditional Arabic" panose="02020603050405020304" pitchFamily="18" charset="-78"/>
              </a:rPr>
              <a:t>"</a:t>
            </a:r>
            <a:r>
              <a:rPr lang="ar-SA" sz="1200" b="1" dirty="0" smtClean="0">
                <a:solidFill>
                  <a:schemeClr val="bg1"/>
                </a:solidFill>
                <a:latin typeface="Traditional Arabic" panose="02020603050405020304" pitchFamily="18" charset="-78"/>
                <a:cs typeface="Traditional Arabic" panose="02020603050405020304" pitchFamily="18" charset="-78"/>
              </a:rPr>
              <a:t>أ</a:t>
            </a:r>
            <a:r>
              <a:rPr lang="ar-TN" sz="1200" b="1" dirty="0" smtClean="0">
                <a:solidFill>
                  <a:schemeClr val="bg1"/>
                </a:solidFill>
                <a:latin typeface="Traditional Arabic" panose="02020603050405020304" pitchFamily="18" charset="-78"/>
                <a:cs typeface="Traditional Arabic" panose="02020603050405020304" pitchFamily="18" charset="-78"/>
              </a:rPr>
              <a:t>"9 </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smtClean="0">
                <a:solidFill>
                  <a:schemeClr val="bg1"/>
                </a:solidFill>
                <a:latin typeface="Traditional Arabic" panose="02020603050405020304" pitchFamily="18" charset="-78"/>
                <a:cs typeface="Traditional Arabic" panose="02020603050405020304" pitchFamily="18" charset="-78"/>
              </a:rPr>
              <a:t>اسفير</a:t>
            </a:r>
            <a:r>
              <a:rPr lang="ar-SA" sz="1200" b="1" dirty="0" smtClean="0">
                <a:solidFill>
                  <a:schemeClr val="bg1"/>
                </a:solidFill>
                <a:latin typeface="Traditional Arabic" panose="02020603050405020304" pitchFamily="18" charset="-78"/>
                <a:cs typeface="Traditional Arabic" panose="02020603050405020304" pitchFamily="18" charset="-78"/>
              </a:rPr>
              <a:t> والميثاق </a:t>
            </a:r>
            <a:r>
              <a:rPr lang="ar-SA" sz="1200" b="1" dirty="0" smtClean="0">
                <a:solidFill>
                  <a:schemeClr val="bg1"/>
                </a:solidFill>
                <a:latin typeface="Traditional Arabic" panose="02020603050405020304" pitchFamily="18" charset="-78"/>
                <a:cs typeface="Traditional Arabic" panose="02020603050405020304" pitchFamily="18" charset="-78"/>
              </a:rPr>
              <a:t>الإنساني</a:t>
            </a:r>
            <a:r>
              <a:rPr lang="ar-TN"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TN" sz="1200" b="1" dirty="0" smtClean="0">
                <a:solidFill>
                  <a:schemeClr val="bg1"/>
                </a:solidFill>
                <a:latin typeface="Traditional Arabic" panose="02020603050405020304" pitchFamily="18" charset="-78"/>
                <a:cs typeface="Traditional Arabic" panose="02020603050405020304" pitchFamily="18" charset="-78"/>
              </a:rPr>
              <a:t>مجموعة</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smtClean="0">
                <a:solidFill>
                  <a:schemeClr val="bg1"/>
                </a:solidFill>
                <a:latin typeface="Traditional Arabic" panose="02020603050405020304" pitchFamily="18" charset="-78"/>
                <a:cs typeface="Traditional Arabic" panose="02020603050405020304" pitchFamily="18" charset="-78"/>
              </a:rPr>
              <a:t>اسفير</a:t>
            </a:r>
            <a:r>
              <a:rPr lang="ar-SA" sz="1200" b="1" dirty="0" smtClean="0">
                <a:solidFill>
                  <a:schemeClr val="bg1"/>
                </a:solidFill>
                <a:latin typeface="Traditional Arabic" panose="02020603050405020304" pitchFamily="18" charset="-78"/>
                <a:cs typeface="Traditional Arabic" panose="02020603050405020304" pitchFamily="18" charset="-78"/>
              </a:rPr>
              <a:t> التدريبية سنة</a:t>
            </a:r>
            <a:r>
              <a:rPr lang="ar-TN" sz="1200" b="1" dirty="0" smtClean="0">
                <a:solidFill>
                  <a:schemeClr val="bg1"/>
                </a:solidFill>
                <a:latin typeface="Traditional Arabic" panose="02020603050405020304" pitchFamily="18" charset="-78"/>
                <a:cs typeface="Traditional Arabic" panose="02020603050405020304" pitchFamily="18" charset="-78"/>
              </a:rPr>
              <a:t> 2015</a:t>
            </a:r>
            <a:r>
              <a:rPr lang="ar-SA" sz="1200" b="1" dirty="0" smtClean="0">
                <a:solidFill>
                  <a:schemeClr val="bg1"/>
                </a:solidFill>
                <a:latin typeface="Traditional Arabic" panose="02020603050405020304" pitchFamily="18" charset="-78"/>
                <a:cs typeface="Traditional Arabic" panose="02020603050405020304" pitchFamily="18" charset="-78"/>
              </a:rPr>
              <a:t> </a:t>
            </a:r>
            <a:endParaRPr lang="fr-CH" sz="1200" dirty="0"/>
          </a:p>
        </p:txBody>
      </p:sp>
    </p:spTree>
    <p:extLst>
      <p:ext uri="{BB962C8B-B14F-4D97-AF65-F5344CB8AC3E}">
        <p14:creationId xmlns:p14="http://schemas.microsoft.com/office/powerpoint/2010/main" val="10317180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TN" smtClean="0"/>
              <a:t>تجسيد حق الحياة بكرامة  في أفعال</a:t>
            </a:r>
            <a:endParaRPr lang="en-GB" dirty="0"/>
          </a:p>
        </p:txBody>
      </p:sp>
      <p:sp>
        <p:nvSpPr>
          <p:cNvPr id="12" name="TextBox 1"/>
          <p:cNvSpPr txBox="1"/>
          <p:nvPr/>
        </p:nvSpPr>
        <p:spPr>
          <a:xfrm>
            <a:off x="7020272" y="5661248"/>
            <a:ext cx="1965320" cy="461665"/>
          </a:xfrm>
          <a:prstGeom prst="rect">
            <a:avLst/>
          </a:prstGeom>
          <a:noFill/>
        </p:spPr>
        <p:txBody>
          <a:bodyPr wrap="square" rtlCol="0">
            <a:spAutoFit/>
          </a:bodyPr>
          <a:lstStyle/>
          <a:p>
            <a:pPr algn="r" rtl="1"/>
            <a:r>
              <a:rPr lang="ar-TN" sz="1200" i="1" dirty="0" smtClean="0">
                <a:latin typeface="Traditional Arabic" panose="02020603050405020304" pitchFamily="18" charset="-78"/>
                <a:cs typeface="Traditional Arabic" panose="02020603050405020304" pitchFamily="18" charset="-78"/>
              </a:rPr>
              <a:t>المصدر: الدورة الإلكترونية – دليل </a:t>
            </a:r>
            <a:r>
              <a:rPr lang="ar-TN" sz="1200" i="1" dirty="0" err="1" smtClean="0">
                <a:latin typeface="Traditional Arabic" panose="02020603050405020304" pitchFamily="18" charset="-78"/>
                <a:cs typeface="Traditional Arabic" panose="02020603050405020304" pitchFamily="18" charset="-78"/>
              </a:rPr>
              <a:t>اسفير</a:t>
            </a:r>
            <a:r>
              <a:rPr lang="ar-TN" sz="1200" i="1" dirty="0" smtClean="0">
                <a:latin typeface="Traditional Arabic" panose="02020603050405020304" pitchFamily="18" charset="-78"/>
                <a:cs typeface="Traditional Arabic" panose="02020603050405020304" pitchFamily="18" charset="-78"/>
              </a:rPr>
              <a:t> العملي</a:t>
            </a:r>
            <a:endParaRPr lang="en-GB" sz="1200" i="1" dirty="0">
              <a:latin typeface="Traditional Arabic" panose="02020603050405020304" pitchFamily="18" charset="-78"/>
              <a:cs typeface="Traditional Arabic" panose="02020603050405020304" pitchFamily="18" charset="-78"/>
            </a:endParaRPr>
          </a:p>
        </p:txBody>
      </p:sp>
      <p:pic>
        <p:nvPicPr>
          <p:cNvPr id="9" name="Picture 8"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19672" y="1201526"/>
            <a:ext cx="5585287" cy="4891770"/>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96" y="57506"/>
            <a:ext cx="1034043" cy="900000"/>
          </a:xfrm>
          <a:prstGeom prst="rect">
            <a:avLst/>
          </a:prstGeom>
        </p:spPr>
      </p:pic>
      <p:sp>
        <p:nvSpPr>
          <p:cNvPr id="7" name="Rectangle 6"/>
          <p:cNvSpPr/>
          <p:nvPr/>
        </p:nvSpPr>
        <p:spPr>
          <a:xfrm>
            <a:off x="5572132" y="6357958"/>
            <a:ext cx="3326552" cy="276999"/>
          </a:xfrm>
          <a:prstGeom prst="rect">
            <a:avLst/>
          </a:prstGeom>
        </p:spPr>
        <p:txBody>
          <a:bodyPr wrap="none">
            <a:spAutoFit/>
          </a:bodyPr>
          <a:lstStyle/>
          <a:p>
            <a:r>
              <a:rPr lang="ar-SA" sz="1200" b="1" dirty="0" smtClean="0">
                <a:solidFill>
                  <a:schemeClr val="bg1"/>
                </a:solidFill>
                <a:latin typeface="Traditional Arabic" panose="02020603050405020304" pitchFamily="18" charset="-78"/>
                <a:cs typeface="Traditional Arabic" panose="02020603050405020304" pitchFamily="18" charset="-78"/>
              </a:rPr>
              <a:t>الجزء </a:t>
            </a:r>
            <a:r>
              <a:rPr lang="ar-TN" sz="1200" b="1" dirty="0" smtClean="0">
                <a:solidFill>
                  <a:schemeClr val="bg1"/>
                </a:solidFill>
                <a:latin typeface="Traditional Arabic" panose="02020603050405020304" pitchFamily="18" charset="-78"/>
                <a:cs typeface="Traditional Arabic" panose="02020603050405020304" pitchFamily="18" charset="-78"/>
              </a:rPr>
              <a:t>"</a:t>
            </a:r>
            <a:r>
              <a:rPr lang="ar-SA" sz="1200" b="1" dirty="0" smtClean="0">
                <a:solidFill>
                  <a:schemeClr val="bg1"/>
                </a:solidFill>
                <a:latin typeface="Traditional Arabic" panose="02020603050405020304" pitchFamily="18" charset="-78"/>
                <a:cs typeface="Traditional Arabic" panose="02020603050405020304" pitchFamily="18" charset="-78"/>
              </a:rPr>
              <a:t>أ</a:t>
            </a:r>
            <a:r>
              <a:rPr lang="ar-TN" sz="1200" b="1" dirty="0" smtClean="0">
                <a:solidFill>
                  <a:schemeClr val="bg1"/>
                </a:solidFill>
                <a:latin typeface="Traditional Arabic" panose="02020603050405020304" pitchFamily="18" charset="-78"/>
                <a:cs typeface="Traditional Arabic" panose="02020603050405020304" pitchFamily="18" charset="-78"/>
              </a:rPr>
              <a:t>"9 </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smtClean="0">
                <a:solidFill>
                  <a:schemeClr val="bg1"/>
                </a:solidFill>
                <a:latin typeface="Traditional Arabic" panose="02020603050405020304" pitchFamily="18" charset="-78"/>
                <a:cs typeface="Traditional Arabic" panose="02020603050405020304" pitchFamily="18" charset="-78"/>
              </a:rPr>
              <a:t>اسفير</a:t>
            </a:r>
            <a:r>
              <a:rPr lang="ar-SA" sz="1200" b="1" dirty="0" smtClean="0">
                <a:solidFill>
                  <a:schemeClr val="bg1"/>
                </a:solidFill>
                <a:latin typeface="Traditional Arabic" panose="02020603050405020304" pitchFamily="18" charset="-78"/>
                <a:cs typeface="Traditional Arabic" panose="02020603050405020304" pitchFamily="18" charset="-78"/>
              </a:rPr>
              <a:t> والميثاق </a:t>
            </a:r>
            <a:r>
              <a:rPr lang="ar-SA" sz="1200" b="1" dirty="0" smtClean="0">
                <a:solidFill>
                  <a:schemeClr val="bg1"/>
                </a:solidFill>
                <a:latin typeface="Traditional Arabic" panose="02020603050405020304" pitchFamily="18" charset="-78"/>
                <a:cs typeface="Traditional Arabic" panose="02020603050405020304" pitchFamily="18" charset="-78"/>
              </a:rPr>
              <a:t>الإنساني</a:t>
            </a:r>
            <a:r>
              <a:rPr lang="ar-TN"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TN" sz="1200" b="1" dirty="0" smtClean="0">
                <a:solidFill>
                  <a:schemeClr val="bg1"/>
                </a:solidFill>
                <a:latin typeface="Traditional Arabic" panose="02020603050405020304" pitchFamily="18" charset="-78"/>
                <a:cs typeface="Traditional Arabic" panose="02020603050405020304" pitchFamily="18" charset="-78"/>
              </a:rPr>
              <a:t>مجموعة</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smtClean="0">
                <a:solidFill>
                  <a:schemeClr val="bg1"/>
                </a:solidFill>
                <a:latin typeface="Traditional Arabic" panose="02020603050405020304" pitchFamily="18" charset="-78"/>
                <a:cs typeface="Traditional Arabic" panose="02020603050405020304" pitchFamily="18" charset="-78"/>
              </a:rPr>
              <a:t>اسفير</a:t>
            </a:r>
            <a:r>
              <a:rPr lang="ar-SA" sz="1200" b="1" dirty="0" smtClean="0">
                <a:solidFill>
                  <a:schemeClr val="bg1"/>
                </a:solidFill>
                <a:latin typeface="Traditional Arabic" panose="02020603050405020304" pitchFamily="18" charset="-78"/>
                <a:cs typeface="Traditional Arabic" panose="02020603050405020304" pitchFamily="18" charset="-78"/>
              </a:rPr>
              <a:t> التدريبية سنة</a:t>
            </a:r>
            <a:r>
              <a:rPr lang="ar-TN" sz="1200" b="1" dirty="0" smtClean="0">
                <a:solidFill>
                  <a:schemeClr val="bg1"/>
                </a:solidFill>
                <a:latin typeface="Traditional Arabic" panose="02020603050405020304" pitchFamily="18" charset="-78"/>
                <a:cs typeface="Traditional Arabic" panose="02020603050405020304" pitchFamily="18" charset="-78"/>
              </a:rPr>
              <a:t> 2015</a:t>
            </a:r>
            <a:r>
              <a:rPr lang="ar-SA" sz="1200" b="1" dirty="0" smtClean="0">
                <a:solidFill>
                  <a:schemeClr val="bg1"/>
                </a:solidFill>
                <a:latin typeface="Traditional Arabic" panose="02020603050405020304" pitchFamily="18" charset="-78"/>
                <a:cs typeface="Traditional Arabic" panose="02020603050405020304" pitchFamily="18" charset="-78"/>
              </a:rPr>
              <a:t> </a:t>
            </a:r>
            <a:endParaRPr lang="fr-CH" sz="1200" dirty="0"/>
          </a:p>
        </p:txBody>
      </p:sp>
    </p:spTree>
    <p:extLst>
      <p:ext uri="{BB962C8B-B14F-4D97-AF65-F5344CB8AC3E}">
        <p14:creationId xmlns:p14="http://schemas.microsoft.com/office/powerpoint/2010/main" val="14230235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TN" smtClean="0"/>
              <a:t> الإجابات الممكنة</a:t>
            </a:r>
            <a:endParaRPr lang="en-GB" dirty="0"/>
          </a:p>
        </p:txBody>
      </p:sp>
      <p:pic>
        <p:nvPicPr>
          <p:cNvPr id="6" name="Picture 5"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576" y="1124744"/>
            <a:ext cx="7771103" cy="4897963"/>
          </a:xfrm>
          <a:prstGeom prst="rect">
            <a:avLst/>
          </a:prstGeom>
        </p:spPr>
      </p:pic>
      <p:sp>
        <p:nvSpPr>
          <p:cNvPr id="7" name="TextBox 1"/>
          <p:cNvSpPr txBox="1"/>
          <p:nvPr/>
        </p:nvSpPr>
        <p:spPr>
          <a:xfrm>
            <a:off x="6711136" y="5661248"/>
            <a:ext cx="2253352" cy="276999"/>
          </a:xfrm>
          <a:prstGeom prst="rect">
            <a:avLst/>
          </a:prstGeom>
          <a:noFill/>
        </p:spPr>
        <p:txBody>
          <a:bodyPr wrap="square" rtlCol="0">
            <a:spAutoFit/>
          </a:bodyPr>
          <a:lstStyle/>
          <a:p>
            <a:pPr algn="r" rtl="1"/>
            <a:r>
              <a:rPr lang="ar-TN" sz="1200" i="1" dirty="0" smtClean="0">
                <a:latin typeface="Traditional Arabic" panose="02020603050405020304" pitchFamily="18" charset="-78"/>
                <a:cs typeface="Traditional Arabic" panose="02020603050405020304" pitchFamily="18" charset="-78"/>
              </a:rPr>
              <a:t>المصدر: الدورة الإلكترونية – دليل </a:t>
            </a:r>
            <a:r>
              <a:rPr lang="ar-TN" sz="1200" i="1" dirty="0" err="1" smtClean="0">
                <a:latin typeface="Traditional Arabic" panose="02020603050405020304" pitchFamily="18" charset="-78"/>
                <a:cs typeface="Traditional Arabic" panose="02020603050405020304" pitchFamily="18" charset="-78"/>
              </a:rPr>
              <a:t>اسفير</a:t>
            </a:r>
            <a:r>
              <a:rPr lang="ar-TN" sz="1200" i="1" dirty="0" smtClean="0">
                <a:latin typeface="Traditional Arabic" panose="02020603050405020304" pitchFamily="18" charset="-78"/>
                <a:cs typeface="Traditional Arabic" panose="02020603050405020304" pitchFamily="18" charset="-78"/>
              </a:rPr>
              <a:t> العملي</a:t>
            </a:r>
            <a:endParaRPr lang="en-GB" sz="1200" i="1" dirty="0">
              <a:latin typeface="Traditional Arabic" panose="02020603050405020304" pitchFamily="18" charset="-78"/>
              <a:cs typeface="Traditional Arabic" panose="02020603050405020304" pitchFamily="18" charset="-78"/>
            </a:endParaRPr>
          </a:p>
        </p:txBody>
      </p:sp>
      <p:sp>
        <p:nvSpPr>
          <p:cNvPr id="8" name="Rectangle 7"/>
          <p:cNvSpPr/>
          <p:nvPr/>
        </p:nvSpPr>
        <p:spPr>
          <a:xfrm>
            <a:off x="5572132" y="6357958"/>
            <a:ext cx="3363421" cy="276999"/>
          </a:xfrm>
          <a:prstGeom prst="rect">
            <a:avLst/>
          </a:prstGeom>
        </p:spPr>
        <p:txBody>
          <a:bodyPr wrap="none">
            <a:spAutoFit/>
          </a:bodyPr>
          <a:lstStyle/>
          <a:p>
            <a:r>
              <a:rPr lang="ar-SA" sz="1200" b="1" dirty="0" smtClean="0">
                <a:solidFill>
                  <a:schemeClr val="bg1"/>
                </a:solidFill>
                <a:latin typeface="Traditional Arabic" panose="02020603050405020304" pitchFamily="18" charset="-78"/>
                <a:cs typeface="Traditional Arabic" panose="02020603050405020304" pitchFamily="18" charset="-78"/>
              </a:rPr>
              <a:t>الجزء </a:t>
            </a:r>
            <a:r>
              <a:rPr lang="ar-TN" sz="1200" b="1" dirty="0" smtClean="0">
                <a:solidFill>
                  <a:schemeClr val="bg1"/>
                </a:solidFill>
                <a:latin typeface="Traditional Arabic" panose="02020603050405020304" pitchFamily="18" charset="-78"/>
                <a:cs typeface="Traditional Arabic" panose="02020603050405020304" pitchFamily="18" charset="-78"/>
              </a:rPr>
              <a:t>"</a:t>
            </a:r>
            <a:r>
              <a:rPr lang="ar-SA" sz="1200" b="1" dirty="0" smtClean="0">
                <a:solidFill>
                  <a:schemeClr val="bg1"/>
                </a:solidFill>
                <a:latin typeface="Traditional Arabic" panose="02020603050405020304" pitchFamily="18" charset="-78"/>
                <a:cs typeface="Traditional Arabic" panose="02020603050405020304" pitchFamily="18" charset="-78"/>
              </a:rPr>
              <a:t>أ</a:t>
            </a:r>
            <a:r>
              <a:rPr lang="ar-TN" sz="1200" b="1" dirty="0" smtClean="0">
                <a:solidFill>
                  <a:schemeClr val="bg1"/>
                </a:solidFill>
                <a:latin typeface="Traditional Arabic" panose="02020603050405020304" pitchFamily="18" charset="-78"/>
                <a:cs typeface="Traditional Arabic" panose="02020603050405020304" pitchFamily="18" charset="-78"/>
              </a:rPr>
              <a:t>"9 </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smtClean="0">
                <a:solidFill>
                  <a:schemeClr val="bg1"/>
                </a:solidFill>
                <a:latin typeface="Traditional Arabic" panose="02020603050405020304" pitchFamily="18" charset="-78"/>
                <a:cs typeface="Traditional Arabic" panose="02020603050405020304" pitchFamily="18" charset="-78"/>
              </a:rPr>
              <a:t>اسفير</a:t>
            </a:r>
            <a:r>
              <a:rPr lang="ar-SA" sz="1200" b="1" dirty="0" smtClean="0">
                <a:solidFill>
                  <a:schemeClr val="bg1"/>
                </a:solidFill>
                <a:latin typeface="Traditional Arabic" panose="02020603050405020304" pitchFamily="18" charset="-78"/>
                <a:cs typeface="Traditional Arabic" panose="02020603050405020304" pitchFamily="18" charset="-78"/>
              </a:rPr>
              <a:t> والميثاق الإنساني </a:t>
            </a:r>
            <a:r>
              <a:rPr lang="ar-TN" sz="1200" b="1" dirty="0" smtClean="0">
                <a:solidFill>
                  <a:schemeClr val="bg1"/>
                </a:solidFill>
                <a:latin typeface="Traditional Arabic" panose="02020603050405020304" pitchFamily="18" charset="-78"/>
                <a:cs typeface="Traditional Arabic" panose="02020603050405020304" pitchFamily="18" charset="-78"/>
              </a:rPr>
              <a:t> - مجموعة</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smtClean="0">
                <a:solidFill>
                  <a:schemeClr val="bg1"/>
                </a:solidFill>
                <a:latin typeface="Traditional Arabic" panose="02020603050405020304" pitchFamily="18" charset="-78"/>
                <a:cs typeface="Traditional Arabic" panose="02020603050405020304" pitchFamily="18" charset="-78"/>
              </a:rPr>
              <a:t>اسفير</a:t>
            </a:r>
            <a:r>
              <a:rPr lang="ar-SA" sz="1200" b="1" dirty="0" smtClean="0">
                <a:solidFill>
                  <a:schemeClr val="bg1"/>
                </a:solidFill>
                <a:latin typeface="Traditional Arabic" panose="02020603050405020304" pitchFamily="18" charset="-78"/>
                <a:cs typeface="Traditional Arabic" panose="02020603050405020304" pitchFamily="18" charset="-78"/>
              </a:rPr>
              <a:t> التدريبية سنة</a:t>
            </a:r>
            <a:r>
              <a:rPr lang="ar-TN" sz="1200" b="1" dirty="0" smtClean="0">
                <a:solidFill>
                  <a:schemeClr val="bg1"/>
                </a:solidFill>
                <a:latin typeface="Traditional Arabic" panose="02020603050405020304" pitchFamily="18" charset="-78"/>
                <a:cs typeface="Traditional Arabic" panose="02020603050405020304" pitchFamily="18" charset="-78"/>
              </a:rPr>
              <a:t> 2015</a:t>
            </a:r>
            <a:r>
              <a:rPr lang="ar-SA" sz="1200" b="1" dirty="0" smtClean="0">
                <a:solidFill>
                  <a:schemeClr val="bg1"/>
                </a:solidFill>
                <a:latin typeface="Traditional Arabic" panose="02020603050405020304" pitchFamily="18" charset="-78"/>
                <a:cs typeface="Traditional Arabic" panose="02020603050405020304" pitchFamily="18" charset="-78"/>
              </a:rPr>
              <a:t> </a:t>
            </a:r>
            <a:endParaRPr lang="fr-CH" sz="1200" dirty="0"/>
          </a:p>
        </p:txBody>
      </p:sp>
    </p:spTree>
    <p:extLst>
      <p:ext uri="{BB962C8B-B14F-4D97-AF65-F5344CB8AC3E}">
        <p14:creationId xmlns:p14="http://schemas.microsoft.com/office/powerpoint/2010/main" val="999644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TN" smtClean="0"/>
              <a:t>فيما تتمثل التزاماتنا كوكالات إنسانية</a:t>
            </a:r>
            <a:endParaRPr lang="en-GB" dirty="0"/>
          </a:p>
        </p:txBody>
      </p:sp>
      <p:sp>
        <p:nvSpPr>
          <p:cNvPr id="3" name="Content Placeholder 2"/>
          <p:cNvSpPr>
            <a:spLocks noGrp="1"/>
          </p:cNvSpPr>
          <p:nvPr>
            <p:ph idx="1"/>
          </p:nvPr>
        </p:nvSpPr>
        <p:spPr/>
        <p:txBody>
          <a:bodyPr/>
          <a:lstStyle/>
          <a:p>
            <a:pPr marL="457200" lvl="1" indent="-457200">
              <a:spcBef>
                <a:spcPts val="1800"/>
              </a:spcBef>
              <a:buFont typeface="+mj-lt"/>
              <a:buAutoNum type="arabicPeriod"/>
            </a:pPr>
            <a:r>
              <a:rPr lang="ar-TN" smtClean="0"/>
              <a:t>مراعاة قدرات السكان: ينبغي السماح للأشخاص المتضررين من الكارثة المشاركة الكاملة في الجهود الرامية إلى الوقاية والاستجابة.</a:t>
            </a:r>
          </a:p>
          <a:p>
            <a:pPr marL="457200" lvl="1" indent="-457200">
              <a:spcBef>
                <a:spcPts val="1800"/>
              </a:spcBef>
              <a:buFont typeface="+mj-lt"/>
              <a:buAutoNum type="arabicPeriod"/>
            </a:pPr>
            <a:r>
              <a:rPr lang="ar-TN" smtClean="0"/>
              <a:t>الحد من الآثار السلبية: ينبغي للوكالات الإنسانية أن تسعى قدر الإمكان إلى عدم التسبب في الأضرار وخاصة في حالات الصراع من خلال عدم التسبب في تعريض الناس للخطر أو تأجيج الصراع</a:t>
            </a:r>
          </a:p>
          <a:p>
            <a:pPr marL="457200" lvl="1" indent="-457200">
              <a:spcBef>
                <a:spcPts val="1800"/>
              </a:spcBef>
              <a:buFont typeface="+mj-lt"/>
              <a:buAutoNum type="arabicPeriod"/>
            </a:pPr>
            <a:r>
              <a:rPr lang="ar-TN" smtClean="0"/>
              <a:t>العمل وفق مدونة قواعد السلوك.</a:t>
            </a:r>
          </a:p>
          <a:p>
            <a:pPr marL="457200" lvl="1" indent="-457200">
              <a:spcBef>
                <a:spcPts val="1800"/>
              </a:spcBef>
              <a:buFont typeface="+mj-lt"/>
              <a:buAutoNum type="arabicPeriod"/>
            </a:pPr>
            <a:r>
              <a:rPr lang="ar-TN" smtClean="0"/>
              <a:t>الخضوع إلى المساءلة: الالتزام بالسعي الحثيث والدائم لتطبيق المعايير والاستعداد إلى المساءلة عن أعمالها.</a:t>
            </a:r>
            <a:endParaRPr lang="ar-TN" dirty="0" smtClean="0"/>
          </a:p>
        </p:txBody>
      </p:sp>
      <p:sp>
        <p:nvSpPr>
          <p:cNvPr id="5" name="Rectangle 4"/>
          <p:cNvSpPr/>
          <p:nvPr/>
        </p:nvSpPr>
        <p:spPr>
          <a:xfrm>
            <a:off x="5572132" y="6357958"/>
            <a:ext cx="3363421" cy="276999"/>
          </a:xfrm>
          <a:prstGeom prst="rect">
            <a:avLst/>
          </a:prstGeom>
        </p:spPr>
        <p:txBody>
          <a:bodyPr wrap="none">
            <a:spAutoFit/>
          </a:bodyPr>
          <a:lstStyle/>
          <a:p>
            <a:r>
              <a:rPr lang="ar-SA" sz="1200" b="1" dirty="0" smtClean="0">
                <a:solidFill>
                  <a:schemeClr val="bg1"/>
                </a:solidFill>
                <a:latin typeface="Traditional Arabic" panose="02020603050405020304" pitchFamily="18" charset="-78"/>
                <a:cs typeface="Traditional Arabic" panose="02020603050405020304" pitchFamily="18" charset="-78"/>
              </a:rPr>
              <a:t>الجزء </a:t>
            </a:r>
            <a:r>
              <a:rPr lang="ar-TN" sz="1200" b="1" dirty="0" smtClean="0">
                <a:solidFill>
                  <a:schemeClr val="bg1"/>
                </a:solidFill>
                <a:latin typeface="Traditional Arabic" panose="02020603050405020304" pitchFamily="18" charset="-78"/>
                <a:cs typeface="Traditional Arabic" panose="02020603050405020304" pitchFamily="18" charset="-78"/>
              </a:rPr>
              <a:t>"</a:t>
            </a:r>
            <a:r>
              <a:rPr lang="ar-SA" sz="1200" b="1" dirty="0" smtClean="0">
                <a:solidFill>
                  <a:schemeClr val="bg1"/>
                </a:solidFill>
                <a:latin typeface="Traditional Arabic" panose="02020603050405020304" pitchFamily="18" charset="-78"/>
                <a:cs typeface="Traditional Arabic" panose="02020603050405020304" pitchFamily="18" charset="-78"/>
              </a:rPr>
              <a:t>أ</a:t>
            </a:r>
            <a:r>
              <a:rPr lang="ar-TN" sz="1200" b="1" dirty="0" smtClean="0">
                <a:solidFill>
                  <a:schemeClr val="bg1"/>
                </a:solidFill>
                <a:latin typeface="Traditional Arabic" panose="02020603050405020304" pitchFamily="18" charset="-78"/>
                <a:cs typeface="Traditional Arabic" panose="02020603050405020304" pitchFamily="18" charset="-78"/>
              </a:rPr>
              <a:t>"9 </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smtClean="0">
                <a:solidFill>
                  <a:schemeClr val="bg1"/>
                </a:solidFill>
                <a:latin typeface="Traditional Arabic" panose="02020603050405020304" pitchFamily="18" charset="-78"/>
                <a:cs typeface="Traditional Arabic" panose="02020603050405020304" pitchFamily="18" charset="-78"/>
              </a:rPr>
              <a:t>اسفير</a:t>
            </a:r>
            <a:r>
              <a:rPr lang="ar-SA" sz="1200" b="1" dirty="0" smtClean="0">
                <a:solidFill>
                  <a:schemeClr val="bg1"/>
                </a:solidFill>
                <a:latin typeface="Traditional Arabic" panose="02020603050405020304" pitchFamily="18" charset="-78"/>
                <a:cs typeface="Traditional Arabic" panose="02020603050405020304" pitchFamily="18" charset="-78"/>
              </a:rPr>
              <a:t> والميثاق الإنساني </a:t>
            </a:r>
            <a:r>
              <a:rPr lang="ar-TN" sz="1200" b="1" dirty="0" smtClean="0">
                <a:solidFill>
                  <a:schemeClr val="bg1"/>
                </a:solidFill>
                <a:latin typeface="Traditional Arabic" panose="02020603050405020304" pitchFamily="18" charset="-78"/>
                <a:cs typeface="Traditional Arabic" panose="02020603050405020304" pitchFamily="18" charset="-78"/>
              </a:rPr>
              <a:t> - مجموعة</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smtClean="0">
                <a:solidFill>
                  <a:schemeClr val="bg1"/>
                </a:solidFill>
                <a:latin typeface="Traditional Arabic" panose="02020603050405020304" pitchFamily="18" charset="-78"/>
                <a:cs typeface="Traditional Arabic" panose="02020603050405020304" pitchFamily="18" charset="-78"/>
              </a:rPr>
              <a:t>اسفير</a:t>
            </a:r>
            <a:r>
              <a:rPr lang="ar-SA" sz="1200" b="1" dirty="0" smtClean="0">
                <a:solidFill>
                  <a:schemeClr val="bg1"/>
                </a:solidFill>
                <a:latin typeface="Traditional Arabic" panose="02020603050405020304" pitchFamily="18" charset="-78"/>
                <a:cs typeface="Traditional Arabic" panose="02020603050405020304" pitchFamily="18" charset="-78"/>
              </a:rPr>
              <a:t> التدريبية سنة</a:t>
            </a:r>
            <a:r>
              <a:rPr lang="ar-TN" sz="1200" b="1" dirty="0" smtClean="0">
                <a:solidFill>
                  <a:schemeClr val="bg1"/>
                </a:solidFill>
                <a:latin typeface="Traditional Arabic" panose="02020603050405020304" pitchFamily="18" charset="-78"/>
                <a:cs typeface="Traditional Arabic" panose="02020603050405020304" pitchFamily="18" charset="-78"/>
              </a:rPr>
              <a:t> 2015</a:t>
            </a:r>
            <a:r>
              <a:rPr lang="ar-SA" sz="1200" b="1" dirty="0" smtClean="0">
                <a:solidFill>
                  <a:schemeClr val="bg1"/>
                </a:solidFill>
                <a:latin typeface="Traditional Arabic" panose="02020603050405020304" pitchFamily="18" charset="-78"/>
                <a:cs typeface="Traditional Arabic" panose="02020603050405020304" pitchFamily="18" charset="-78"/>
              </a:rPr>
              <a:t> </a:t>
            </a:r>
            <a:endParaRPr lang="fr-CH" sz="1200" dirty="0"/>
          </a:p>
        </p:txBody>
      </p:sp>
    </p:spTree>
    <p:extLst>
      <p:ext uri="{BB962C8B-B14F-4D97-AF65-F5344CB8AC3E}">
        <p14:creationId xmlns:p14="http://schemas.microsoft.com/office/powerpoint/2010/main" val="15348111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TN" smtClean="0"/>
              <a:t> ماذا نعني بقدرات السكان؟</a:t>
            </a:r>
            <a:endParaRPr lang="en-GB" dirty="0"/>
          </a:p>
        </p:txBody>
      </p:sp>
      <p:pic>
        <p:nvPicPr>
          <p:cNvPr id="5" name="Picture 4" descr="woman-in-blue.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3080" y="1275088"/>
            <a:ext cx="2560625" cy="4348074"/>
          </a:xfrm>
          <a:prstGeom prst="rect">
            <a:avLst/>
          </a:prstGeom>
        </p:spPr>
      </p:pic>
      <p:sp>
        <p:nvSpPr>
          <p:cNvPr id="6" name="Rectangle 5"/>
          <p:cNvSpPr/>
          <p:nvPr/>
        </p:nvSpPr>
        <p:spPr>
          <a:xfrm>
            <a:off x="5572132" y="6357958"/>
            <a:ext cx="3363421" cy="276999"/>
          </a:xfrm>
          <a:prstGeom prst="rect">
            <a:avLst/>
          </a:prstGeom>
        </p:spPr>
        <p:txBody>
          <a:bodyPr wrap="none">
            <a:spAutoFit/>
          </a:bodyPr>
          <a:lstStyle/>
          <a:p>
            <a:r>
              <a:rPr lang="ar-SA" sz="1200" b="1" dirty="0" smtClean="0">
                <a:solidFill>
                  <a:schemeClr val="bg1"/>
                </a:solidFill>
                <a:latin typeface="Traditional Arabic" panose="02020603050405020304" pitchFamily="18" charset="-78"/>
                <a:cs typeface="Traditional Arabic" panose="02020603050405020304" pitchFamily="18" charset="-78"/>
              </a:rPr>
              <a:t>الجزء </a:t>
            </a:r>
            <a:r>
              <a:rPr lang="ar-TN" sz="1200" b="1" dirty="0" smtClean="0">
                <a:solidFill>
                  <a:schemeClr val="bg1"/>
                </a:solidFill>
                <a:latin typeface="Traditional Arabic" panose="02020603050405020304" pitchFamily="18" charset="-78"/>
                <a:cs typeface="Traditional Arabic" panose="02020603050405020304" pitchFamily="18" charset="-78"/>
              </a:rPr>
              <a:t>"</a:t>
            </a:r>
            <a:r>
              <a:rPr lang="ar-SA" sz="1200" b="1" dirty="0" smtClean="0">
                <a:solidFill>
                  <a:schemeClr val="bg1"/>
                </a:solidFill>
                <a:latin typeface="Traditional Arabic" panose="02020603050405020304" pitchFamily="18" charset="-78"/>
                <a:cs typeface="Traditional Arabic" panose="02020603050405020304" pitchFamily="18" charset="-78"/>
              </a:rPr>
              <a:t>أ</a:t>
            </a:r>
            <a:r>
              <a:rPr lang="ar-TN" sz="1200" b="1" dirty="0" smtClean="0">
                <a:solidFill>
                  <a:schemeClr val="bg1"/>
                </a:solidFill>
                <a:latin typeface="Traditional Arabic" panose="02020603050405020304" pitchFamily="18" charset="-78"/>
                <a:cs typeface="Traditional Arabic" panose="02020603050405020304" pitchFamily="18" charset="-78"/>
              </a:rPr>
              <a:t>"9 </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smtClean="0">
                <a:solidFill>
                  <a:schemeClr val="bg1"/>
                </a:solidFill>
                <a:latin typeface="Traditional Arabic" panose="02020603050405020304" pitchFamily="18" charset="-78"/>
                <a:cs typeface="Traditional Arabic" panose="02020603050405020304" pitchFamily="18" charset="-78"/>
              </a:rPr>
              <a:t>اسفير</a:t>
            </a:r>
            <a:r>
              <a:rPr lang="ar-SA" sz="1200" b="1" dirty="0" smtClean="0">
                <a:solidFill>
                  <a:schemeClr val="bg1"/>
                </a:solidFill>
                <a:latin typeface="Traditional Arabic" panose="02020603050405020304" pitchFamily="18" charset="-78"/>
                <a:cs typeface="Traditional Arabic" panose="02020603050405020304" pitchFamily="18" charset="-78"/>
              </a:rPr>
              <a:t> والميثاق الإنساني </a:t>
            </a:r>
            <a:r>
              <a:rPr lang="ar-TN" sz="1200" b="1" dirty="0" smtClean="0">
                <a:solidFill>
                  <a:schemeClr val="bg1"/>
                </a:solidFill>
                <a:latin typeface="Traditional Arabic" panose="02020603050405020304" pitchFamily="18" charset="-78"/>
                <a:cs typeface="Traditional Arabic" panose="02020603050405020304" pitchFamily="18" charset="-78"/>
              </a:rPr>
              <a:t> - مجموعة</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smtClean="0">
                <a:solidFill>
                  <a:schemeClr val="bg1"/>
                </a:solidFill>
                <a:latin typeface="Traditional Arabic" panose="02020603050405020304" pitchFamily="18" charset="-78"/>
                <a:cs typeface="Traditional Arabic" panose="02020603050405020304" pitchFamily="18" charset="-78"/>
              </a:rPr>
              <a:t>اسفير</a:t>
            </a:r>
            <a:r>
              <a:rPr lang="ar-SA" sz="1200" b="1" dirty="0" smtClean="0">
                <a:solidFill>
                  <a:schemeClr val="bg1"/>
                </a:solidFill>
                <a:latin typeface="Traditional Arabic" panose="02020603050405020304" pitchFamily="18" charset="-78"/>
                <a:cs typeface="Traditional Arabic" panose="02020603050405020304" pitchFamily="18" charset="-78"/>
              </a:rPr>
              <a:t> التدريبية سنة</a:t>
            </a:r>
            <a:r>
              <a:rPr lang="ar-TN" sz="1200" b="1" dirty="0" smtClean="0">
                <a:solidFill>
                  <a:schemeClr val="bg1"/>
                </a:solidFill>
                <a:latin typeface="Traditional Arabic" panose="02020603050405020304" pitchFamily="18" charset="-78"/>
                <a:cs typeface="Traditional Arabic" panose="02020603050405020304" pitchFamily="18" charset="-78"/>
              </a:rPr>
              <a:t> 2015</a:t>
            </a:r>
            <a:r>
              <a:rPr lang="ar-SA" sz="1200" b="1" dirty="0" smtClean="0">
                <a:solidFill>
                  <a:schemeClr val="bg1"/>
                </a:solidFill>
                <a:latin typeface="Traditional Arabic" panose="02020603050405020304" pitchFamily="18" charset="-78"/>
                <a:cs typeface="Traditional Arabic" panose="02020603050405020304" pitchFamily="18" charset="-78"/>
              </a:rPr>
              <a:t> </a:t>
            </a:r>
            <a:endParaRPr lang="fr-CH" sz="1200" dirty="0"/>
          </a:p>
        </p:txBody>
      </p:sp>
    </p:spTree>
    <p:extLst>
      <p:ext uri="{BB962C8B-B14F-4D97-AF65-F5344CB8AC3E}">
        <p14:creationId xmlns:p14="http://schemas.microsoft.com/office/powerpoint/2010/main" val="64834730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TN" smtClean="0"/>
              <a:t>ماذا نعني بتقليل الآثار السّلبيّة غير المقصودة؟</a:t>
            </a:r>
            <a:endParaRPr lang="en-GB" dirty="0"/>
          </a:p>
        </p:txBody>
      </p:sp>
      <p:sp>
        <p:nvSpPr>
          <p:cNvPr id="3" name="Content Placeholder 2"/>
          <p:cNvSpPr>
            <a:spLocks noGrp="1"/>
          </p:cNvSpPr>
          <p:nvPr>
            <p:ph idx="1"/>
          </p:nvPr>
        </p:nvSpPr>
        <p:spPr>
          <a:xfrm>
            <a:off x="6948264" y="1369242"/>
            <a:ext cx="1738536" cy="4785722"/>
          </a:xfrm>
        </p:spPr>
        <p:txBody>
          <a:bodyPr/>
          <a:lstStyle/>
          <a:p>
            <a:r>
              <a:rPr lang="ar-TN" smtClean="0"/>
              <a:t>قد تُحدث المحاولات الرامية إلى توفير المساعدة الإنسانية </a:t>
            </a:r>
            <a:br>
              <a:rPr lang="ar-TN" smtClean="0"/>
            </a:br>
            <a:r>
              <a:rPr lang="ar-TN" smtClean="0"/>
              <a:t>آثارا سلبية غير مقصودة</a:t>
            </a:r>
            <a:r>
              <a:rPr lang="en-GB" smtClean="0"/>
              <a:t>.</a:t>
            </a:r>
            <a:endParaRPr lang="en-GB" dirty="0"/>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2737" y="1369242"/>
            <a:ext cx="6354868" cy="4508030"/>
          </a:xfrm>
          <a:prstGeom prst="rect">
            <a:avLst/>
          </a:prstGeom>
        </p:spPr>
      </p:pic>
      <p:sp>
        <p:nvSpPr>
          <p:cNvPr id="6" name="Rectangle 5"/>
          <p:cNvSpPr/>
          <p:nvPr/>
        </p:nvSpPr>
        <p:spPr>
          <a:xfrm>
            <a:off x="5572132" y="6357958"/>
            <a:ext cx="3363421" cy="276999"/>
          </a:xfrm>
          <a:prstGeom prst="rect">
            <a:avLst/>
          </a:prstGeom>
        </p:spPr>
        <p:txBody>
          <a:bodyPr wrap="none">
            <a:spAutoFit/>
          </a:bodyPr>
          <a:lstStyle/>
          <a:p>
            <a:r>
              <a:rPr lang="ar-SA" sz="1200" b="1" dirty="0" smtClean="0">
                <a:solidFill>
                  <a:schemeClr val="bg1"/>
                </a:solidFill>
                <a:latin typeface="Traditional Arabic" panose="02020603050405020304" pitchFamily="18" charset="-78"/>
                <a:cs typeface="Traditional Arabic" panose="02020603050405020304" pitchFamily="18" charset="-78"/>
              </a:rPr>
              <a:t>الجزء </a:t>
            </a:r>
            <a:r>
              <a:rPr lang="ar-TN" sz="1200" b="1" dirty="0" smtClean="0">
                <a:solidFill>
                  <a:schemeClr val="bg1"/>
                </a:solidFill>
                <a:latin typeface="Traditional Arabic" panose="02020603050405020304" pitchFamily="18" charset="-78"/>
                <a:cs typeface="Traditional Arabic" panose="02020603050405020304" pitchFamily="18" charset="-78"/>
              </a:rPr>
              <a:t>"</a:t>
            </a:r>
            <a:r>
              <a:rPr lang="ar-SA" sz="1200" b="1" dirty="0" smtClean="0">
                <a:solidFill>
                  <a:schemeClr val="bg1"/>
                </a:solidFill>
                <a:latin typeface="Traditional Arabic" panose="02020603050405020304" pitchFamily="18" charset="-78"/>
                <a:cs typeface="Traditional Arabic" panose="02020603050405020304" pitchFamily="18" charset="-78"/>
              </a:rPr>
              <a:t>أ</a:t>
            </a:r>
            <a:r>
              <a:rPr lang="ar-TN" sz="1200" b="1" dirty="0" smtClean="0">
                <a:solidFill>
                  <a:schemeClr val="bg1"/>
                </a:solidFill>
                <a:latin typeface="Traditional Arabic" panose="02020603050405020304" pitchFamily="18" charset="-78"/>
                <a:cs typeface="Traditional Arabic" panose="02020603050405020304" pitchFamily="18" charset="-78"/>
              </a:rPr>
              <a:t>"9 </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smtClean="0">
                <a:solidFill>
                  <a:schemeClr val="bg1"/>
                </a:solidFill>
                <a:latin typeface="Traditional Arabic" panose="02020603050405020304" pitchFamily="18" charset="-78"/>
                <a:cs typeface="Traditional Arabic" panose="02020603050405020304" pitchFamily="18" charset="-78"/>
              </a:rPr>
              <a:t>اسفير</a:t>
            </a:r>
            <a:r>
              <a:rPr lang="ar-SA" sz="1200" b="1" dirty="0" smtClean="0">
                <a:solidFill>
                  <a:schemeClr val="bg1"/>
                </a:solidFill>
                <a:latin typeface="Traditional Arabic" panose="02020603050405020304" pitchFamily="18" charset="-78"/>
                <a:cs typeface="Traditional Arabic" panose="02020603050405020304" pitchFamily="18" charset="-78"/>
              </a:rPr>
              <a:t> والميثاق </a:t>
            </a:r>
            <a:r>
              <a:rPr lang="ar-SA" sz="1200" b="1" dirty="0" smtClean="0">
                <a:solidFill>
                  <a:schemeClr val="bg1"/>
                </a:solidFill>
                <a:latin typeface="Traditional Arabic" panose="02020603050405020304" pitchFamily="18" charset="-78"/>
                <a:cs typeface="Traditional Arabic" panose="02020603050405020304" pitchFamily="18" charset="-78"/>
              </a:rPr>
              <a:t>الإنساني</a:t>
            </a:r>
            <a:r>
              <a:rPr lang="ar-TN" sz="1200" b="1" dirty="0">
                <a:solidFill>
                  <a:schemeClr val="bg1"/>
                </a:solidFill>
                <a:latin typeface="Traditional Arabic" panose="02020603050405020304" pitchFamily="18" charset="-78"/>
                <a:cs typeface="Traditional Arabic" panose="02020603050405020304" pitchFamily="18" charset="-78"/>
              </a:rPr>
              <a:t> </a:t>
            </a:r>
            <a:r>
              <a:rPr lang="ar-TN"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TN" sz="1200" b="1" dirty="0" smtClean="0">
                <a:solidFill>
                  <a:schemeClr val="bg1"/>
                </a:solidFill>
                <a:latin typeface="Traditional Arabic" panose="02020603050405020304" pitchFamily="18" charset="-78"/>
                <a:cs typeface="Traditional Arabic" panose="02020603050405020304" pitchFamily="18" charset="-78"/>
              </a:rPr>
              <a:t>مجموعة</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smtClean="0">
                <a:solidFill>
                  <a:schemeClr val="bg1"/>
                </a:solidFill>
                <a:latin typeface="Traditional Arabic" panose="02020603050405020304" pitchFamily="18" charset="-78"/>
                <a:cs typeface="Traditional Arabic" panose="02020603050405020304" pitchFamily="18" charset="-78"/>
              </a:rPr>
              <a:t>اسفير</a:t>
            </a:r>
            <a:r>
              <a:rPr lang="ar-SA" sz="1200" b="1" dirty="0" smtClean="0">
                <a:solidFill>
                  <a:schemeClr val="bg1"/>
                </a:solidFill>
                <a:latin typeface="Traditional Arabic" panose="02020603050405020304" pitchFamily="18" charset="-78"/>
                <a:cs typeface="Traditional Arabic" panose="02020603050405020304" pitchFamily="18" charset="-78"/>
              </a:rPr>
              <a:t> التدريبية سنة</a:t>
            </a:r>
            <a:r>
              <a:rPr lang="ar-TN" sz="1200" b="1" dirty="0" smtClean="0">
                <a:solidFill>
                  <a:schemeClr val="bg1"/>
                </a:solidFill>
                <a:latin typeface="Traditional Arabic" panose="02020603050405020304" pitchFamily="18" charset="-78"/>
                <a:cs typeface="Traditional Arabic" panose="02020603050405020304" pitchFamily="18" charset="-78"/>
              </a:rPr>
              <a:t> 2015</a:t>
            </a:r>
            <a:r>
              <a:rPr lang="ar-SA" sz="1200" b="1" dirty="0" smtClean="0">
                <a:solidFill>
                  <a:schemeClr val="bg1"/>
                </a:solidFill>
                <a:latin typeface="Traditional Arabic" panose="02020603050405020304" pitchFamily="18" charset="-78"/>
                <a:cs typeface="Traditional Arabic" panose="02020603050405020304" pitchFamily="18" charset="-78"/>
              </a:rPr>
              <a:t> </a:t>
            </a:r>
            <a:endParaRPr lang="fr-CH" sz="1200" dirty="0"/>
          </a:p>
        </p:txBody>
      </p:sp>
    </p:spTree>
    <p:extLst>
      <p:ext uri="{BB962C8B-B14F-4D97-AF65-F5344CB8AC3E}">
        <p14:creationId xmlns:p14="http://schemas.microsoft.com/office/powerpoint/2010/main" val="272915400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TN" smtClean="0"/>
              <a:t>ماذا نعني باحترام قواعد التّعامل الرّسميّة؟</a:t>
            </a:r>
            <a:endParaRPr lang="en-GB" dirty="0"/>
          </a:p>
        </p:txBody>
      </p:sp>
      <p:sp>
        <p:nvSpPr>
          <p:cNvPr id="6" name="Content Placeholder 2"/>
          <p:cNvSpPr>
            <a:spLocks noGrp="1"/>
          </p:cNvSpPr>
          <p:nvPr>
            <p:ph idx="1"/>
          </p:nvPr>
        </p:nvSpPr>
        <p:spPr>
          <a:xfrm>
            <a:off x="4355976" y="1369242"/>
            <a:ext cx="4330824" cy="4785722"/>
          </a:xfrm>
        </p:spPr>
        <p:txBody>
          <a:bodyPr/>
          <a:lstStyle/>
          <a:p>
            <a:r>
              <a:rPr lang="ar-TN" smtClean="0"/>
              <a:t>مدونة السلوك</a:t>
            </a:r>
          </a:p>
          <a:p>
            <a:r>
              <a:rPr lang="ar-TN" smtClean="0"/>
              <a:t>من أجل الحركة الدولية للصليب الأحمر والهلال الأحمر </a:t>
            </a:r>
          </a:p>
          <a:p>
            <a:r>
              <a:rPr lang="ar-TN" smtClean="0"/>
              <a:t>والمنظمات غير الحكومية أثناء الإغاثة في حالات الكوارث </a:t>
            </a:r>
            <a:endParaRPr lang="ar-TN" dirty="0" smtClean="0"/>
          </a:p>
        </p:txBody>
      </p:sp>
      <p:sp>
        <p:nvSpPr>
          <p:cNvPr id="5" name="Content Placeholder 2"/>
          <p:cNvSpPr txBox="1">
            <a:spLocks/>
          </p:cNvSpPr>
          <p:nvPr/>
        </p:nvSpPr>
        <p:spPr>
          <a:xfrm>
            <a:off x="686564" y="1429636"/>
            <a:ext cx="2949332" cy="4303620"/>
          </a:xfrm>
          <a:prstGeom prst="rect">
            <a:avLst/>
          </a:prstGeom>
          <a:ln w="88900" cmpd="thickThin">
            <a:solidFill>
              <a:schemeClr val="tx1"/>
            </a:solidFill>
            <a:miter lim="800000"/>
          </a:ln>
        </p:spPr>
        <p:txBody>
          <a:bodyPr vert="horz" lIns="91440" tIns="576000" rIns="91440" bIns="45720" rtlCol="0">
            <a:noAutofit/>
          </a:bodyPr>
          <a:lstStyle>
            <a:lvl1pPr marL="0" indent="0" algn="r" defTabSz="914400" rtl="1" eaLnBrk="1" latinLnBrk="0" hangingPunct="1">
              <a:spcBef>
                <a:spcPct val="20000"/>
              </a:spcBef>
              <a:buClr>
                <a:schemeClr val="tx2"/>
              </a:buClr>
              <a:buFont typeface="Arial" panose="020B0604020202020204" pitchFamily="34" charset="0"/>
              <a:buNone/>
              <a:defRPr sz="2200" kern="1200">
                <a:solidFill>
                  <a:srgbClr val="000000"/>
                </a:solidFill>
                <a:latin typeface="Traditional Arabic" panose="02020603050405020304" pitchFamily="18" charset="-78"/>
                <a:ea typeface="+mn-ea"/>
                <a:cs typeface="Traditional Arabic" panose="02020603050405020304" pitchFamily="18" charset="-78"/>
              </a:defRPr>
            </a:lvl1pPr>
            <a:lvl2pPr marL="361950" indent="-361950" algn="r" defTabSz="914400" rtl="1" eaLnBrk="1" latinLnBrk="0" hangingPunct="1">
              <a:spcBef>
                <a:spcPct val="20000"/>
              </a:spcBef>
              <a:buClr>
                <a:schemeClr val="tx2"/>
              </a:buClr>
              <a:buFont typeface="Arial" panose="020B0604020202020204" pitchFamily="34" charset="0"/>
              <a:buChar char="•"/>
              <a:defRPr sz="2200" kern="1200">
                <a:solidFill>
                  <a:srgbClr val="000000"/>
                </a:solidFill>
                <a:latin typeface="Traditional Arabic" panose="02020603050405020304" pitchFamily="18" charset="-78"/>
                <a:ea typeface="+mn-ea"/>
                <a:cs typeface="Traditional Arabic" panose="02020603050405020304" pitchFamily="18" charset="-78"/>
              </a:defRPr>
            </a:lvl2pPr>
            <a:lvl3pPr marL="715963" indent="-354013" algn="r" defTabSz="914400" rtl="1" eaLnBrk="1" latinLnBrk="0" hangingPunct="1">
              <a:spcBef>
                <a:spcPct val="20000"/>
              </a:spcBef>
              <a:buFont typeface="Traditional Arabic" panose="02020603050405020304" pitchFamily="18" charset="-78"/>
              <a:buChar char="–"/>
              <a:defRPr sz="2200" kern="1200">
                <a:solidFill>
                  <a:srgbClr val="000000"/>
                </a:solidFill>
                <a:latin typeface="Traditional Arabic" panose="02020603050405020304" pitchFamily="18" charset="-78"/>
                <a:ea typeface="+mn-ea"/>
                <a:cs typeface="Traditional Arabic" panose="02020603050405020304" pitchFamily="18" charset="-78"/>
              </a:defRPr>
            </a:lvl3pPr>
            <a:lvl4pPr marL="1600200" indent="-228600" algn="r" defTabSz="914400" rtl="1" eaLnBrk="1" latinLnBrk="0" hangingPunct="1">
              <a:spcBef>
                <a:spcPct val="20000"/>
              </a:spcBef>
              <a:buFont typeface="Arial" panose="020B0604020202020204" pitchFamily="34" charset="0"/>
              <a:buChar char="–"/>
              <a:defRPr sz="1800" kern="1200">
                <a:solidFill>
                  <a:schemeClr val="tx1"/>
                </a:solidFill>
                <a:latin typeface="Traditional Arabic" panose="02020603050405020304" pitchFamily="18" charset="-78"/>
                <a:ea typeface="+mn-ea"/>
                <a:cs typeface="Traditional Arabic" panose="02020603050405020304" pitchFamily="18" charset="-78"/>
              </a:defRPr>
            </a:lvl4pPr>
            <a:lvl5pPr marL="2057400" indent="-228600" algn="r" defTabSz="914400" rtl="1" eaLnBrk="1" latinLnBrk="0" hangingPunct="1">
              <a:spcBef>
                <a:spcPct val="20000"/>
              </a:spcBef>
              <a:buFont typeface="Arial" panose="020B0604020202020204" pitchFamily="34" charset="0"/>
              <a:buChar char="»"/>
              <a:defRPr sz="1800" kern="1200">
                <a:solidFill>
                  <a:schemeClr val="tx1"/>
                </a:solidFill>
                <a:latin typeface="Traditional Arabic" panose="02020603050405020304" pitchFamily="18" charset="-78"/>
                <a:ea typeface="+mn-ea"/>
                <a:cs typeface="Traditional Arabic" panose="02020603050405020304" pitchFamily="18" charset="-78"/>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ar-TN" sz="2800" b="1" smtClean="0">
                <a:cs typeface="+mj-cs"/>
              </a:rPr>
              <a:t>مدونة السلوك</a:t>
            </a:r>
          </a:p>
          <a:p>
            <a:pPr algn="ctr"/>
            <a:r>
              <a:rPr lang="ar-TN" sz="2000" smtClean="0">
                <a:cs typeface="+mj-cs"/>
              </a:rPr>
              <a:t>من أجل الحركة الدولية للصليب الأحمر والهلال الأحمر </a:t>
            </a:r>
          </a:p>
          <a:p>
            <a:pPr algn="ctr"/>
            <a:r>
              <a:rPr lang="ar-TN" sz="2000" smtClean="0">
                <a:cs typeface="+mj-cs"/>
              </a:rPr>
              <a:t>والمنظمات غير الحكومية أثناء الإغاثة في حالات الكوارث </a:t>
            </a:r>
            <a:endParaRPr lang="ar-TN" sz="2000" dirty="0" smtClean="0">
              <a:cs typeface="+mj-cs"/>
            </a:endParaRPr>
          </a:p>
        </p:txBody>
      </p:sp>
      <p:sp>
        <p:nvSpPr>
          <p:cNvPr id="7" name="Rectangle 6"/>
          <p:cNvSpPr/>
          <p:nvPr/>
        </p:nvSpPr>
        <p:spPr>
          <a:xfrm>
            <a:off x="5572132" y="6357958"/>
            <a:ext cx="3326552" cy="276999"/>
          </a:xfrm>
          <a:prstGeom prst="rect">
            <a:avLst/>
          </a:prstGeom>
        </p:spPr>
        <p:txBody>
          <a:bodyPr wrap="none">
            <a:spAutoFit/>
          </a:bodyPr>
          <a:lstStyle/>
          <a:p>
            <a:r>
              <a:rPr lang="ar-SA" sz="1200" b="1" dirty="0" smtClean="0">
                <a:solidFill>
                  <a:schemeClr val="bg1"/>
                </a:solidFill>
                <a:latin typeface="Traditional Arabic" panose="02020603050405020304" pitchFamily="18" charset="-78"/>
                <a:cs typeface="Traditional Arabic" panose="02020603050405020304" pitchFamily="18" charset="-78"/>
              </a:rPr>
              <a:t>الجزء </a:t>
            </a:r>
            <a:r>
              <a:rPr lang="ar-TN" sz="1200" b="1" dirty="0" smtClean="0">
                <a:solidFill>
                  <a:schemeClr val="bg1"/>
                </a:solidFill>
                <a:latin typeface="Traditional Arabic" panose="02020603050405020304" pitchFamily="18" charset="-78"/>
                <a:cs typeface="Traditional Arabic" panose="02020603050405020304" pitchFamily="18" charset="-78"/>
              </a:rPr>
              <a:t>"</a:t>
            </a:r>
            <a:r>
              <a:rPr lang="ar-SA" sz="1200" b="1" dirty="0" smtClean="0">
                <a:solidFill>
                  <a:schemeClr val="bg1"/>
                </a:solidFill>
                <a:latin typeface="Traditional Arabic" panose="02020603050405020304" pitchFamily="18" charset="-78"/>
                <a:cs typeface="Traditional Arabic" panose="02020603050405020304" pitchFamily="18" charset="-78"/>
              </a:rPr>
              <a:t>أ</a:t>
            </a:r>
            <a:r>
              <a:rPr lang="ar-TN" sz="1200" b="1" dirty="0" smtClean="0">
                <a:solidFill>
                  <a:schemeClr val="bg1"/>
                </a:solidFill>
                <a:latin typeface="Traditional Arabic" panose="02020603050405020304" pitchFamily="18" charset="-78"/>
                <a:cs typeface="Traditional Arabic" panose="02020603050405020304" pitchFamily="18" charset="-78"/>
              </a:rPr>
              <a:t>"9 </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smtClean="0">
                <a:solidFill>
                  <a:schemeClr val="bg1"/>
                </a:solidFill>
                <a:latin typeface="Traditional Arabic" panose="02020603050405020304" pitchFamily="18" charset="-78"/>
                <a:cs typeface="Traditional Arabic" panose="02020603050405020304" pitchFamily="18" charset="-78"/>
              </a:rPr>
              <a:t>اسفير</a:t>
            </a:r>
            <a:r>
              <a:rPr lang="ar-SA" sz="1200" b="1" dirty="0" smtClean="0">
                <a:solidFill>
                  <a:schemeClr val="bg1"/>
                </a:solidFill>
                <a:latin typeface="Traditional Arabic" panose="02020603050405020304" pitchFamily="18" charset="-78"/>
                <a:cs typeface="Traditional Arabic" panose="02020603050405020304" pitchFamily="18" charset="-78"/>
              </a:rPr>
              <a:t> والميثاق </a:t>
            </a:r>
            <a:r>
              <a:rPr lang="ar-SA" sz="1200" b="1" dirty="0" smtClean="0">
                <a:solidFill>
                  <a:schemeClr val="bg1"/>
                </a:solidFill>
                <a:latin typeface="Traditional Arabic" panose="02020603050405020304" pitchFamily="18" charset="-78"/>
                <a:cs typeface="Traditional Arabic" panose="02020603050405020304" pitchFamily="18" charset="-78"/>
              </a:rPr>
              <a:t>الإنساني</a:t>
            </a:r>
            <a:r>
              <a:rPr lang="ar-TN"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TN" sz="1200" b="1" dirty="0" smtClean="0">
                <a:solidFill>
                  <a:schemeClr val="bg1"/>
                </a:solidFill>
                <a:latin typeface="Traditional Arabic" panose="02020603050405020304" pitchFamily="18" charset="-78"/>
                <a:cs typeface="Traditional Arabic" panose="02020603050405020304" pitchFamily="18" charset="-78"/>
              </a:rPr>
              <a:t>مجموعة</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smtClean="0">
                <a:solidFill>
                  <a:schemeClr val="bg1"/>
                </a:solidFill>
                <a:latin typeface="Traditional Arabic" panose="02020603050405020304" pitchFamily="18" charset="-78"/>
                <a:cs typeface="Traditional Arabic" panose="02020603050405020304" pitchFamily="18" charset="-78"/>
              </a:rPr>
              <a:t>اسفير</a:t>
            </a:r>
            <a:r>
              <a:rPr lang="ar-SA" sz="1200" b="1" dirty="0" smtClean="0">
                <a:solidFill>
                  <a:schemeClr val="bg1"/>
                </a:solidFill>
                <a:latin typeface="Traditional Arabic" panose="02020603050405020304" pitchFamily="18" charset="-78"/>
                <a:cs typeface="Traditional Arabic" panose="02020603050405020304" pitchFamily="18" charset="-78"/>
              </a:rPr>
              <a:t> التدريبية سنة</a:t>
            </a:r>
            <a:r>
              <a:rPr lang="ar-TN" sz="1200" b="1" dirty="0" smtClean="0">
                <a:solidFill>
                  <a:schemeClr val="bg1"/>
                </a:solidFill>
                <a:latin typeface="Traditional Arabic" panose="02020603050405020304" pitchFamily="18" charset="-78"/>
                <a:cs typeface="Traditional Arabic" panose="02020603050405020304" pitchFamily="18" charset="-78"/>
              </a:rPr>
              <a:t> 2015</a:t>
            </a:r>
            <a:r>
              <a:rPr lang="ar-SA" sz="1200" b="1" dirty="0" smtClean="0">
                <a:solidFill>
                  <a:schemeClr val="bg1"/>
                </a:solidFill>
                <a:latin typeface="Traditional Arabic" panose="02020603050405020304" pitchFamily="18" charset="-78"/>
                <a:cs typeface="Traditional Arabic" panose="02020603050405020304" pitchFamily="18" charset="-78"/>
              </a:rPr>
              <a:t> </a:t>
            </a:r>
            <a:endParaRPr lang="fr-CH" sz="1200" dirty="0"/>
          </a:p>
        </p:txBody>
      </p:sp>
    </p:spTree>
    <p:extLst>
      <p:ext uri="{BB962C8B-B14F-4D97-AF65-F5344CB8AC3E}">
        <p14:creationId xmlns:p14="http://schemas.microsoft.com/office/powerpoint/2010/main" val="354493004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TN" smtClean="0"/>
              <a:t>ماذا نعني بالمساءلة؟ </a:t>
            </a:r>
            <a:endParaRPr lang="en-GB" dirty="0"/>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49373" y="1196752"/>
            <a:ext cx="6645256" cy="4698819"/>
          </a:xfrm>
          <a:prstGeom prst="rect">
            <a:avLst/>
          </a:prstGeom>
        </p:spPr>
      </p:pic>
      <p:sp>
        <p:nvSpPr>
          <p:cNvPr id="5" name="Rectangle 4"/>
          <p:cNvSpPr/>
          <p:nvPr/>
        </p:nvSpPr>
        <p:spPr>
          <a:xfrm>
            <a:off x="5572132" y="6357958"/>
            <a:ext cx="3363421" cy="276999"/>
          </a:xfrm>
          <a:prstGeom prst="rect">
            <a:avLst/>
          </a:prstGeom>
        </p:spPr>
        <p:txBody>
          <a:bodyPr wrap="none">
            <a:spAutoFit/>
          </a:bodyPr>
          <a:lstStyle/>
          <a:p>
            <a:r>
              <a:rPr lang="ar-SA" sz="1200" b="1" dirty="0" smtClean="0">
                <a:solidFill>
                  <a:schemeClr val="bg1"/>
                </a:solidFill>
                <a:latin typeface="Traditional Arabic" panose="02020603050405020304" pitchFamily="18" charset="-78"/>
                <a:cs typeface="Traditional Arabic" panose="02020603050405020304" pitchFamily="18" charset="-78"/>
              </a:rPr>
              <a:t>الجزء </a:t>
            </a:r>
            <a:r>
              <a:rPr lang="ar-TN" sz="1200" b="1" dirty="0" smtClean="0">
                <a:solidFill>
                  <a:schemeClr val="bg1"/>
                </a:solidFill>
                <a:latin typeface="Traditional Arabic" panose="02020603050405020304" pitchFamily="18" charset="-78"/>
                <a:cs typeface="Traditional Arabic" panose="02020603050405020304" pitchFamily="18" charset="-78"/>
              </a:rPr>
              <a:t>"</a:t>
            </a:r>
            <a:r>
              <a:rPr lang="ar-SA" sz="1200" b="1" dirty="0" smtClean="0">
                <a:solidFill>
                  <a:schemeClr val="bg1"/>
                </a:solidFill>
                <a:latin typeface="Traditional Arabic" panose="02020603050405020304" pitchFamily="18" charset="-78"/>
                <a:cs typeface="Traditional Arabic" panose="02020603050405020304" pitchFamily="18" charset="-78"/>
              </a:rPr>
              <a:t>أ</a:t>
            </a:r>
            <a:r>
              <a:rPr lang="ar-TN" sz="1200" b="1" dirty="0" smtClean="0">
                <a:solidFill>
                  <a:schemeClr val="bg1"/>
                </a:solidFill>
                <a:latin typeface="Traditional Arabic" panose="02020603050405020304" pitchFamily="18" charset="-78"/>
                <a:cs typeface="Traditional Arabic" panose="02020603050405020304" pitchFamily="18" charset="-78"/>
              </a:rPr>
              <a:t>"9 </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smtClean="0">
                <a:solidFill>
                  <a:schemeClr val="bg1"/>
                </a:solidFill>
                <a:latin typeface="Traditional Arabic" panose="02020603050405020304" pitchFamily="18" charset="-78"/>
                <a:cs typeface="Traditional Arabic" panose="02020603050405020304" pitchFamily="18" charset="-78"/>
              </a:rPr>
              <a:t>اسفير</a:t>
            </a:r>
            <a:r>
              <a:rPr lang="ar-SA" sz="1200" b="1" dirty="0" smtClean="0">
                <a:solidFill>
                  <a:schemeClr val="bg1"/>
                </a:solidFill>
                <a:latin typeface="Traditional Arabic" panose="02020603050405020304" pitchFamily="18" charset="-78"/>
                <a:cs typeface="Traditional Arabic" panose="02020603050405020304" pitchFamily="18" charset="-78"/>
              </a:rPr>
              <a:t> والميثاق الإنساني </a:t>
            </a:r>
            <a:r>
              <a:rPr lang="ar-TN" sz="1200" b="1" dirty="0" smtClean="0">
                <a:solidFill>
                  <a:schemeClr val="bg1"/>
                </a:solidFill>
                <a:latin typeface="Traditional Arabic" panose="02020603050405020304" pitchFamily="18" charset="-78"/>
                <a:cs typeface="Traditional Arabic" panose="02020603050405020304" pitchFamily="18" charset="-78"/>
              </a:rPr>
              <a:t> - مجموعة</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smtClean="0">
                <a:solidFill>
                  <a:schemeClr val="bg1"/>
                </a:solidFill>
                <a:latin typeface="Traditional Arabic" panose="02020603050405020304" pitchFamily="18" charset="-78"/>
                <a:cs typeface="Traditional Arabic" panose="02020603050405020304" pitchFamily="18" charset="-78"/>
              </a:rPr>
              <a:t>اسفير</a:t>
            </a:r>
            <a:r>
              <a:rPr lang="ar-SA" sz="1200" b="1" dirty="0" smtClean="0">
                <a:solidFill>
                  <a:schemeClr val="bg1"/>
                </a:solidFill>
                <a:latin typeface="Traditional Arabic" panose="02020603050405020304" pitchFamily="18" charset="-78"/>
                <a:cs typeface="Traditional Arabic" panose="02020603050405020304" pitchFamily="18" charset="-78"/>
              </a:rPr>
              <a:t> التدريبية سنة</a:t>
            </a:r>
            <a:r>
              <a:rPr lang="ar-TN" sz="1200" b="1" dirty="0" smtClean="0">
                <a:solidFill>
                  <a:schemeClr val="bg1"/>
                </a:solidFill>
                <a:latin typeface="Traditional Arabic" panose="02020603050405020304" pitchFamily="18" charset="-78"/>
                <a:cs typeface="Traditional Arabic" panose="02020603050405020304" pitchFamily="18" charset="-78"/>
              </a:rPr>
              <a:t> 2015</a:t>
            </a:r>
            <a:r>
              <a:rPr lang="ar-SA" sz="1200" b="1" dirty="0" smtClean="0">
                <a:solidFill>
                  <a:schemeClr val="bg1"/>
                </a:solidFill>
                <a:latin typeface="Traditional Arabic" panose="02020603050405020304" pitchFamily="18" charset="-78"/>
                <a:cs typeface="Traditional Arabic" panose="02020603050405020304" pitchFamily="18" charset="-78"/>
              </a:rPr>
              <a:t> </a:t>
            </a:r>
            <a:endParaRPr lang="fr-CH" sz="1200" dirty="0"/>
          </a:p>
        </p:txBody>
      </p:sp>
    </p:spTree>
    <p:extLst>
      <p:ext uri="{BB962C8B-B14F-4D97-AF65-F5344CB8AC3E}">
        <p14:creationId xmlns:p14="http://schemas.microsoft.com/office/powerpoint/2010/main" val="92786150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TN" smtClean="0"/>
              <a:t>أهم الرسائل</a:t>
            </a:r>
            <a:endParaRPr lang="en-GB" dirty="0"/>
          </a:p>
        </p:txBody>
      </p:sp>
      <p:sp>
        <p:nvSpPr>
          <p:cNvPr id="3" name="Content Placeholder 2"/>
          <p:cNvSpPr>
            <a:spLocks noGrp="1"/>
          </p:cNvSpPr>
          <p:nvPr>
            <p:ph idx="1"/>
          </p:nvPr>
        </p:nvSpPr>
        <p:spPr/>
        <p:txBody>
          <a:bodyPr/>
          <a:lstStyle/>
          <a:p>
            <a:pPr lvl="1">
              <a:spcBef>
                <a:spcPts val="1800"/>
              </a:spcBef>
            </a:pPr>
            <a:r>
              <a:rPr lang="ar-TN" smtClean="0"/>
              <a:t>إن الميثاق الإنساني هو العمود الفقري لمشروع اسفير وهو يتمحور حول ثلاثة حقوق ذات خلفية أخلاقية وقانونية: الحق في الحياة بكرامة والحقة في الحصول على المساعدات الإنسانية والحق في الحماية والأمن.</a:t>
            </a:r>
          </a:p>
          <a:p>
            <a:pPr lvl="1">
              <a:spcBef>
                <a:spcPts val="1800"/>
              </a:spcBef>
            </a:pPr>
            <a:r>
              <a:rPr lang="ar-TN" smtClean="0"/>
              <a:t>يقدم الميثاق الإنساني توجيهات للجهات المعنية حول الواجبات والمسؤوليات في العمل الإنساني.</a:t>
            </a:r>
          </a:p>
          <a:p>
            <a:pPr lvl="1">
              <a:spcBef>
                <a:spcPts val="1800"/>
              </a:spcBef>
            </a:pPr>
            <a:r>
              <a:rPr lang="ar-TN" smtClean="0"/>
              <a:t>يوفر الميثاق الإنساني الخلفية الأخلاقية والقانونية التي تلتزم بها الوكالات الإنسانية المناصرة لاسفير وهي : تمحور المساعدة الإنسانية على الناس المتضررين والتقليل من المخاطر المحتملة عند الاستجابة واحترام مدونة السلوك والخضور للمساءلة.</a:t>
            </a:r>
            <a:endParaRPr lang="en-GB" smtClean="0"/>
          </a:p>
          <a:p>
            <a:pPr lvl="1">
              <a:spcBef>
                <a:spcPts val="1800"/>
              </a:spcBef>
            </a:pPr>
            <a:endParaRPr lang="ar-TN" smtClean="0"/>
          </a:p>
          <a:p>
            <a:pPr lvl="1">
              <a:spcBef>
                <a:spcPts val="1800"/>
              </a:spcBef>
            </a:pPr>
            <a:endParaRPr lang="ar-TN" dirty="0"/>
          </a:p>
        </p:txBody>
      </p:sp>
      <p:sp>
        <p:nvSpPr>
          <p:cNvPr id="5" name="Rectangle 4"/>
          <p:cNvSpPr/>
          <p:nvPr/>
        </p:nvSpPr>
        <p:spPr>
          <a:xfrm>
            <a:off x="5572132" y="6357958"/>
            <a:ext cx="3363421" cy="276999"/>
          </a:xfrm>
          <a:prstGeom prst="rect">
            <a:avLst/>
          </a:prstGeom>
        </p:spPr>
        <p:txBody>
          <a:bodyPr wrap="none">
            <a:spAutoFit/>
          </a:bodyPr>
          <a:lstStyle/>
          <a:p>
            <a:r>
              <a:rPr lang="ar-SA" sz="1200" b="1" dirty="0" smtClean="0">
                <a:solidFill>
                  <a:schemeClr val="bg1"/>
                </a:solidFill>
                <a:latin typeface="Traditional Arabic" panose="02020603050405020304" pitchFamily="18" charset="-78"/>
                <a:cs typeface="Traditional Arabic" panose="02020603050405020304" pitchFamily="18" charset="-78"/>
              </a:rPr>
              <a:t>الجزء </a:t>
            </a:r>
            <a:r>
              <a:rPr lang="ar-TN" sz="1200" b="1" dirty="0" smtClean="0">
                <a:solidFill>
                  <a:schemeClr val="bg1"/>
                </a:solidFill>
                <a:latin typeface="Traditional Arabic" panose="02020603050405020304" pitchFamily="18" charset="-78"/>
                <a:cs typeface="Traditional Arabic" panose="02020603050405020304" pitchFamily="18" charset="-78"/>
              </a:rPr>
              <a:t>"</a:t>
            </a:r>
            <a:r>
              <a:rPr lang="ar-SA" sz="1200" b="1" dirty="0" smtClean="0">
                <a:solidFill>
                  <a:schemeClr val="bg1"/>
                </a:solidFill>
                <a:latin typeface="Traditional Arabic" panose="02020603050405020304" pitchFamily="18" charset="-78"/>
                <a:cs typeface="Traditional Arabic" panose="02020603050405020304" pitchFamily="18" charset="-78"/>
              </a:rPr>
              <a:t>أ</a:t>
            </a:r>
            <a:r>
              <a:rPr lang="ar-TN" sz="1200" b="1" dirty="0" smtClean="0">
                <a:solidFill>
                  <a:schemeClr val="bg1"/>
                </a:solidFill>
                <a:latin typeface="Traditional Arabic" panose="02020603050405020304" pitchFamily="18" charset="-78"/>
                <a:cs typeface="Traditional Arabic" panose="02020603050405020304" pitchFamily="18" charset="-78"/>
              </a:rPr>
              <a:t>"9 </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smtClean="0">
                <a:solidFill>
                  <a:schemeClr val="bg1"/>
                </a:solidFill>
                <a:latin typeface="Traditional Arabic" panose="02020603050405020304" pitchFamily="18" charset="-78"/>
                <a:cs typeface="Traditional Arabic" panose="02020603050405020304" pitchFamily="18" charset="-78"/>
              </a:rPr>
              <a:t>اسفير</a:t>
            </a:r>
            <a:r>
              <a:rPr lang="ar-SA" sz="1200" b="1" dirty="0" smtClean="0">
                <a:solidFill>
                  <a:schemeClr val="bg1"/>
                </a:solidFill>
                <a:latin typeface="Traditional Arabic" panose="02020603050405020304" pitchFamily="18" charset="-78"/>
                <a:cs typeface="Traditional Arabic" panose="02020603050405020304" pitchFamily="18" charset="-78"/>
              </a:rPr>
              <a:t> والميثاق </a:t>
            </a:r>
            <a:r>
              <a:rPr lang="ar-SA" sz="1200" b="1" dirty="0" smtClean="0">
                <a:solidFill>
                  <a:schemeClr val="bg1"/>
                </a:solidFill>
                <a:latin typeface="Traditional Arabic" panose="02020603050405020304" pitchFamily="18" charset="-78"/>
                <a:cs typeface="Traditional Arabic" panose="02020603050405020304" pitchFamily="18" charset="-78"/>
              </a:rPr>
              <a:t>الإنساني</a:t>
            </a:r>
            <a:r>
              <a:rPr lang="ar-TN"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TN" sz="1200" b="1" dirty="0" smtClean="0">
                <a:solidFill>
                  <a:schemeClr val="bg1"/>
                </a:solidFill>
                <a:latin typeface="Traditional Arabic" panose="02020603050405020304" pitchFamily="18" charset="-78"/>
                <a:cs typeface="Traditional Arabic" panose="02020603050405020304" pitchFamily="18" charset="-78"/>
              </a:rPr>
              <a:t>مجموعة</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smtClean="0">
                <a:solidFill>
                  <a:schemeClr val="bg1"/>
                </a:solidFill>
                <a:latin typeface="Traditional Arabic" panose="02020603050405020304" pitchFamily="18" charset="-78"/>
                <a:cs typeface="Traditional Arabic" panose="02020603050405020304" pitchFamily="18" charset="-78"/>
              </a:rPr>
              <a:t>اسفير</a:t>
            </a:r>
            <a:r>
              <a:rPr lang="ar-SA" sz="1200" b="1" dirty="0" smtClean="0">
                <a:solidFill>
                  <a:schemeClr val="bg1"/>
                </a:solidFill>
                <a:latin typeface="Traditional Arabic" panose="02020603050405020304" pitchFamily="18" charset="-78"/>
                <a:cs typeface="Traditional Arabic" panose="02020603050405020304" pitchFamily="18" charset="-78"/>
              </a:rPr>
              <a:t> التدريبية سنة</a:t>
            </a:r>
            <a:r>
              <a:rPr lang="ar-TN" sz="1200" b="1" dirty="0" smtClean="0">
                <a:solidFill>
                  <a:schemeClr val="bg1"/>
                </a:solidFill>
                <a:latin typeface="Traditional Arabic" panose="02020603050405020304" pitchFamily="18" charset="-78"/>
                <a:cs typeface="Traditional Arabic" panose="02020603050405020304" pitchFamily="18" charset="-78"/>
              </a:rPr>
              <a:t> 2015</a:t>
            </a:r>
            <a:r>
              <a:rPr lang="ar-SA" sz="1200" b="1" dirty="0" smtClean="0">
                <a:solidFill>
                  <a:schemeClr val="bg1"/>
                </a:solidFill>
                <a:latin typeface="Traditional Arabic" panose="02020603050405020304" pitchFamily="18" charset="-78"/>
                <a:cs typeface="Traditional Arabic" panose="02020603050405020304" pitchFamily="18" charset="-78"/>
              </a:rPr>
              <a:t> </a:t>
            </a:r>
            <a:endParaRPr lang="fr-CH" sz="1200" dirty="0"/>
          </a:p>
        </p:txBody>
      </p:sp>
    </p:spTree>
    <p:extLst>
      <p:ext uri="{BB962C8B-B14F-4D97-AF65-F5344CB8AC3E}">
        <p14:creationId xmlns:p14="http://schemas.microsoft.com/office/powerpoint/2010/main" val="208618418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نظرة عامة: مصادر من القانون الدولي التي يسترشد بها اسفير</a:t>
            </a:r>
            <a:endParaRPr lang="en-GB" dirty="0"/>
          </a:p>
        </p:txBody>
      </p:sp>
      <p:pic>
        <p:nvPicPr>
          <p:cNvPr id="4" name="Picture 3"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1268760"/>
            <a:ext cx="8105278" cy="5451108"/>
          </a:xfrm>
          <a:prstGeom prst="rect">
            <a:avLst/>
          </a:prstGeom>
        </p:spPr>
      </p:pic>
    </p:spTree>
    <p:extLst>
      <p:ext uri="{BB962C8B-B14F-4D97-AF65-F5344CB8AC3E}">
        <p14:creationId xmlns:p14="http://schemas.microsoft.com/office/powerpoint/2010/main" val="40196757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TN" smtClean="0"/>
              <a:t>ما هي الحقوق الثلاثة التي يقوم عليها الميثاق الإنساني لإسفير؟</a:t>
            </a:r>
            <a:endParaRPr lang="en-GB" dirty="0"/>
          </a:p>
        </p:txBody>
      </p:sp>
      <p:pic>
        <p:nvPicPr>
          <p:cNvPr id="12" name="Picture 11"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7704" y="1628800"/>
            <a:ext cx="5766840" cy="3421818"/>
          </a:xfrm>
          <a:prstGeom prst="rect">
            <a:avLst/>
          </a:prstGeom>
        </p:spPr>
      </p:pic>
      <p:sp>
        <p:nvSpPr>
          <p:cNvPr id="5" name="Rectangle 4"/>
          <p:cNvSpPr/>
          <p:nvPr/>
        </p:nvSpPr>
        <p:spPr>
          <a:xfrm>
            <a:off x="5572132" y="6357958"/>
            <a:ext cx="3326552" cy="276999"/>
          </a:xfrm>
          <a:prstGeom prst="rect">
            <a:avLst/>
          </a:prstGeom>
        </p:spPr>
        <p:txBody>
          <a:bodyPr wrap="none">
            <a:spAutoFit/>
          </a:bodyPr>
          <a:lstStyle/>
          <a:p>
            <a:r>
              <a:rPr lang="ar-SA" sz="1200" b="1" dirty="0" smtClean="0">
                <a:solidFill>
                  <a:schemeClr val="bg1"/>
                </a:solidFill>
                <a:latin typeface="Traditional Arabic" panose="02020603050405020304" pitchFamily="18" charset="-78"/>
                <a:cs typeface="Traditional Arabic" panose="02020603050405020304" pitchFamily="18" charset="-78"/>
              </a:rPr>
              <a:t>الجزء </a:t>
            </a:r>
            <a:r>
              <a:rPr lang="ar-TN" sz="1200" b="1" dirty="0" smtClean="0">
                <a:solidFill>
                  <a:schemeClr val="bg1"/>
                </a:solidFill>
                <a:latin typeface="Traditional Arabic" panose="02020603050405020304" pitchFamily="18" charset="-78"/>
                <a:cs typeface="Traditional Arabic" panose="02020603050405020304" pitchFamily="18" charset="-78"/>
              </a:rPr>
              <a:t>"</a:t>
            </a:r>
            <a:r>
              <a:rPr lang="ar-SA" sz="1200" b="1" dirty="0" smtClean="0">
                <a:solidFill>
                  <a:schemeClr val="bg1"/>
                </a:solidFill>
                <a:latin typeface="Traditional Arabic" panose="02020603050405020304" pitchFamily="18" charset="-78"/>
                <a:cs typeface="Traditional Arabic" panose="02020603050405020304" pitchFamily="18" charset="-78"/>
              </a:rPr>
              <a:t>أ</a:t>
            </a:r>
            <a:r>
              <a:rPr lang="ar-TN" sz="1200" b="1" dirty="0" smtClean="0">
                <a:solidFill>
                  <a:schemeClr val="bg1"/>
                </a:solidFill>
                <a:latin typeface="Traditional Arabic" panose="02020603050405020304" pitchFamily="18" charset="-78"/>
                <a:cs typeface="Traditional Arabic" panose="02020603050405020304" pitchFamily="18" charset="-78"/>
              </a:rPr>
              <a:t>"9 </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smtClean="0">
                <a:solidFill>
                  <a:schemeClr val="bg1"/>
                </a:solidFill>
                <a:latin typeface="Traditional Arabic" panose="02020603050405020304" pitchFamily="18" charset="-78"/>
                <a:cs typeface="Traditional Arabic" panose="02020603050405020304" pitchFamily="18" charset="-78"/>
              </a:rPr>
              <a:t>اسفير</a:t>
            </a:r>
            <a:r>
              <a:rPr lang="ar-SA" sz="1200" b="1" dirty="0" smtClean="0">
                <a:solidFill>
                  <a:schemeClr val="bg1"/>
                </a:solidFill>
                <a:latin typeface="Traditional Arabic" panose="02020603050405020304" pitchFamily="18" charset="-78"/>
                <a:cs typeface="Traditional Arabic" panose="02020603050405020304" pitchFamily="18" charset="-78"/>
              </a:rPr>
              <a:t> والميثاق الإنساني </a:t>
            </a:r>
            <a:r>
              <a:rPr lang="ar-TN" sz="1200" b="1" dirty="0" smtClean="0">
                <a:solidFill>
                  <a:schemeClr val="bg1"/>
                </a:solidFill>
                <a:latin typeface="Traditional Arabic" panose="02020603050405020304" pitchFamily="18" charset="-78"/>
                <a:cs typeface="Traditional Arabic" panose="02020603050405020304" pitchFamily="18" charset="-78"/>
              </a:rPr>
              <a:t>- مجموعة</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smtClean="0">
                <a:solidFill>
                  <a:schemeClr val="bg1"/>
                </a:solidFill>
                <a:latin typeface="Traditional Arabic" panose="02020603050405020304" pitchFamily="18" charset="-78"/>
                <a:cs typeface="Traditional Arabic" panose="02020603050405020304" pitchFamily="18" charset="-78"/>
              </a:rPr>
              <a:t>اسفير</a:t>
            </a:r>
            <a:r>
              <a:rPr lang="ar-SA" sz="1200" b="1" dirty="0" smtClean="0">
                <a:solidFill>
                  <a:schemeClr val="bg1"/>
                </a:solidFill>
                <a:latin typeface="Traditional Arabic" panose="02020603050405020304" pitchFamily="18" charset="-78"/>
                <a:cs typeface="Traditional Arabic" panose="02020603050405020304" pitchFamily="18" charset="-78"/>
              </a:rPr>
              <a:t> التدريبية سنة</a:t>
            </a:r>
            <a:r>
              <a:rPr lang="ar-TN" sz="1200" b="1" dirty="0" smtClean="0">
                <a:solidFill>
                  <a:schemeClr val="bg1"/>
                </a:solidFill>
                <a:latin typeface="Traditional Arabic" panose="02020603050405020304" pitchFamily="18" charset="-78"/>
                <a:cs typeface="Traditional Arabic" panose="02020603050405020304" pitchFamily="18" charset="-78"/>
              </a:rPr>
              <a:t> 2015</a:t>
            </a:r>
            <a:r>
              <a:rPr lang="ar-SA" sz="1200" b="1" dirty="0" smtClean="0">
                <a:solidFill>
                  <a:schemeClr val="bg1"/>
                </a:solidFill>
                <a:latin typeface="Traditional Arabic" panose="02020603050405020304" pitchFamily="18" charset="-78"/>
                <a:cs typeface="Traditional Arabic" panose="02020603050405020304" pitchFamily="18" charset="-78"/>
              </a:rPr>
              <a:t> </a:t>
            </a:r>
            <a:endParaRPr lang="fr-CH" sz="1200" dirty="0"/>
          </a:p>
        </p:txBody>
      </p:sp>
    </p:spTree>
    <p:extLst>
      <p:ext uri="{BB962C8B-B14F-4D97-AF65-F5344CB8AC3E}">
        <p14:creationId xmlns:p14="http://schemas.microsoft.com/office/powerpoint/2010/main" val="264049241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ar-TN" smtClean="0"/>
              <a:t>على أي وضع نتحدث وماهي القوانين التي يجب تطبيقها؟</a:t>
            </a:r>
            <a:endParaRPr lang="en-GB" dirty="0"/>
          </a:p>
        </p:txBody>
      </p:sp>
      <p:pic>
        <p:nvPicPr>
          <p:cNvPr id="13" name="Picture 12"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4321" y="1412776"/>
            <a:ext cx="8460432" cy="5086712"/>
          </a:xfrm>
          <a:prstGeom prst="rect">
            <a:avLst/>
          </a:prstGeom>
        </p:spPr>
      </p:pic>
    </p:spTree>
    <p:extLst>
      <p:ext uri="{BB962C8B-B14F-4D97-AF65-F5344CB8AC3E}">
        <p14:creationId xmlns:p14="http://schemas.microsoft.com/office/powerpoint/2010/main" val="37889051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TN" smtClean="0"/>
              <a:t>الحق في الحياة بكرامة</a:t>
            </a:r>
            <a:endParaRPr lang="en-GB" dirty="0"/>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50717" y="1268760"/>
            <a:ext cx="6549675" cy="4646223"/>
          </a:xfrm>
          <a:prstGeom prst="rect">
            <a:avLst/>
          </a:prstGeom>
        </p:spPr>
      </p:pic>
      <p:sp>
        <p:nvSpPr>
          <p:cNvPr id="5" name="Rectangle 4"/>
          <p:cNvSpPr/>
          <p:nvPr/>
        </p:nvSpPr>
        <p:spPr>
          <a:xfrm>
            <a:off x="5572132" y="6357958"/>
            <a:ext cx="3363421" cy="276999"/>
          </a:xfrm>
          <a:prstGeom prst="rect">
            <a:avLst/>
          </a:prstGeom>
        </p:spPr>
        <p:txBody>
          <a:bodyPr wrap="none">
            <a:spAutoFit/>
          </a:bodyPr>
          <a:lstStyle/>
          <a:p>
            <a:r>
              <a:rPr lang="ar-SA" sz="1200" b="1" dirty="0" smtClean="0">
                <a:solidFill>
                  <a:schemeClr val="bg1"/>
                </a:solidFill>
                <a:latin typeface="Traditional Arabic" panose="02020603050405020304" pitchFamily="18" charset="-78"/>
                <a:cs typeface="Traditional Arabic" panose="02020603050405020304" pitchFamily="18" charset="-78"/>
              </a:rPr>
              <a:t>الجزء </a:t>
            </a:r>
            <a:r>
              <a:rPr lang="ar-TN" sz="1200" b="1" dirty="0" smtClean="0">
                <a:solidFill>
                  <a:schemeClr val="bg1"/>
                </a:solidFill>
                <a:latin typeface="Traditional Arabic" panose="02020603050405020304" pitchFamily="18" charset="-78"/>
                <a:cs typeface="Traditional Arabic" panose="02020603050405020304" pitchFamily="18" charset="-78"/>
              </a:rPr>
              <a:t>"</a:t>
            </a:r>
            <a:r>
              <a:rPr lang="ar-SA" sz="1200" b="1" dirty="0" smtClean="0">
                <a:solidFill>
                  <a:schemeClr val="bg1"/>
                </a:solidFill>
                <a:latin typeface="Traditional Arabic" panose="02020603050405020304" pitchFamily="18" charset="-78"/>
                <a:cs typeface="Traditional Arabic" panose="02020603050405020304" pitchFamily="18" charset="-78"/>
              </a:rPr>
              <a:t>أ</a:t>
            </a:r>
            <a:r>
              <a:rPr lang="ar-TN" sz="1200" b="1" dirty="0" smtClean="0">
                <a:solidFill>
                  <a:schemeClr val="bg1"/>
                </a:solidFill>
                <a:latin typeface="Traditional Arabic" panose="02020603050405020304" pitchFamily="18" charset="-78"/>
                <a:cs typeface="Traditional Arabic" panose="02020603050405020304" pitchFamily="18" charset="-78"/>
              </a:rPr>
              <a:t>"9 </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smtClean="0">
                <a:solidFill>
                  <a:schemeClr val="bg1"/>
                </a:solidFill>
                <a:latin typeface="Traditional Arabic" panose="02020603050405020304" pitchFamily="18" charset="-78"/>
                <a:cs typeface="Traditional Arabic" panose="02020603050405020304" pitchFamily="18" charset="-78"/>
              </a:rPr>
              <a:t>اسفير</a:t>
            </a:r>
            <a:r>
              <a:rPr lang="ar-SA" sz="1200" b="1" dirty="0" smtClean="0">
                <a:solidFill>
                  <a:schemeClr val="bg1"/>
                </a:solidFill>
                <a:latin typeface="Traditional Arabic" panose="02020603050405020304" pitchFamily="18" charset="-78"/>
                <a:cs typeface="Traditional Arabic" panose="02020603050405020304" pitchFamily="18" charset="-78"/>
              </a:rPr>
              <a:t> والميثاق الإنساني </a:t>
            </a:r>
            <a:r>
              <a:rPr lang="ar-TN" sz="1200" b="1" dirty="0" smtClean="0">
                <a:solidFill>
                  <a:schemeClr val="bg1"/>
                </a:solidFill>
                <a:latin typeface="Traditional Arabic" panose="02020603050405020304" pitchFamily="18" charset="-78"/>
                <a:cs typeface="Traditional Arabic" panose="02020603050405020304" pitchFamily="18" charset="-78"/>
              </a:rPr>
              <a:t> - مجموعة</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smtClean="0">
                <a:solidFill>
                  <a:schemeClr val="bg1"/>
                </a:solidFill>
                <a:latin typeface="Traditional Arabic" panose="02020603050405020304" pitchFamily="18" charset="-78"/>
                <a:cs typeface="Traditional Arabic" panose="02020603050405020304" pitchFamily="18" charset="-78"/>
              </a:rPr>
              <a:t>اسفير</a:t>
            </a:r>
            <a:r>
              <a:rPr lang="ar-SA" sz="1200" b="1" dirty="0" smtClean="0">
                <a:solidFill>
                  <a:schemeClr val="bg1"/>
                </a:solidFill>
                <a:latin typeface="Traditional Arabic" panose="02020603050405020304" pitchFamily="18" charset="-78"/>
                <a:cs typeface="Traditional Arabic" panose="02020603050405020304" pitchFamily="18" charset="-78"/>
              </a:rPr>
              <a:t> التدريبية سنة</a:t>
            </a:r>
            <a:r>
              <a:rPr lang="ar-TN" sz="1200" b="1" dirty="0" smtClean="0">
                <a:solidFill>
                  <a:schemeClr val="bg1"/>
                </a:solidFill>
                <a:latin typeface="Traditional Arabic" panose="02020603050405020304" pitchFamily="18" charset="-78"/>
                <a:cs typeface="Traditional Arabic" panose="02020603050405020304" pitchFamily="18" charset="-78"/>
              </a:rPr>
              <a:t> 2015</a:t>
            </a:r>
            <a:r>
              <a:rPr lang="ar-SA" sz="1200" b="1" dirty="0" smtClean="0">
                <a:solidFill>
                  <a:schemeClr val="bg1"/>
                </a:solidFill>
                <a:latin typeface="Traditional Arabic" panose="02020603050405020304" pitchFamily="18" charset="-78"/>
                <a:cs typeface="Traditional Arabic" panose="02020603050405020304" pitchFamily="18" charset="-78"/>
              </a:rPr>
              <a:t> </a:t>
            </a:r>
            <a:endParaRPr lang="fr-CH" sz="1200" dirty="0"/>
          </a:p>
        </p:txBody>
      </p:sp>
    </p:spTree>
    <p:extLst>
      <p:ext uri="{BB962C8B-B14F-4D97-AF65-F5344CB8AC3E}">
        <p14:creationId xmlns:p14="http://schemas.microsoft.com/office/powerpoint/2010/main" val="29680060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TN" smtClean="0"/>
              <a:t>الحق في الحصول على المساعدات الإنسانية</a:t>
            </a:r>
            <a:endParaRPr lang="en-GB" dirty="0"/>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63688" y="1340768"/>
            <a:ext cx="6408712" cy="4546226"/>
          </a:xfrm>
          <a:prstGeom prst="rect">
            <a:avLst/>
          </a:prstGeom>
        </p:spPr>
      </p:pic>
      <p:sp>
        <p:nvSpPr>
          <p:cNvPr id="5" name="Rectangle 4"/>
          <p:cNvSpPr/>
          <p:nvPr/>
        </p:nvSpPr>
        <p:spPr>
          <a:xfrm>
            <a:off x="5572132" y="6357958"/>
            <a:ext cx="3363421" cy="276999"/>
          </a:xfrm>
          <a:prstGeom prst="rect">
            <a:avLst/>
          </a:prstGeom>
        </p:spPr>
        <p:txBody>
          <a:bodyPr wrap="none">
            <a:spAutoFit/>
          </a:bodyPr>
          <a:lstStyle/>
          <a:p>
            <a:r>
              <a:rPr lang="ar-SA" sz="1200" b="1" dirty="0" smtClean="0">
                <a:solidFill>
                  <a:schemeClr val="bg1"/>
                </a:solidFill>
                <a:latin typeface="Traditional Arabic" panose="02020603050405020304" pitchFamily="18" charset="-78"/>
                <a:cs typeface="Traditional Arabic" panose="02020603050405020304" pitchFamily="18" charset="-78"/>
              </a:rPr>
              <a:t>الجزء </a:t>
            </a:r>
            <a:r>
              <a:rPr lang="ar-TN" sz="1200" b="1" dirty="0" smtClean="0">
                <a:solidFill>
                  <a:schemeClr val="bg1"/>
                </a:solidFill>
                <a:latin typeface="Traditional Arabic" panose="02020603050405020304" pitchFamily="18" charset="-78"/>
                <a:cs typeface="Traditional Arabic" panose="02020603050405020304" pitchFamily="18" charset="-78"/>
              </a:rPr>
              <a:t>"</a:t>
            </a:r>
            <a:r>
              <a:rPr lang="ar-SA" sz="1200" b="1" dirty="0" smtClean="0">
                <a:solidFill>
                  <a:schemeClr val="bg1"/>
                </a:solidFill>
                <a:latin typeface="Traditional Arabic" panose="02020603050405020304" pitchFamily="18" charset="-78"/>
                <a:cs typeface="Traditional Arabic" panose="02020603050405020304" pitchFamily="18" charset="-78"/>
              </a:rPr>
              <a:t>أ</a:t>
            </a:r>
            <a:r>
              <a:rPr lang="ar-TN" sz="1200" b="1" dirty="0" smtClean="0">
                <a:solidFill>
                  <a:schemeClr val="bg1"/>
                </a:solidFill>
                <a:latin typeface="Traditional Arabic" panose="02020603050405020304" pitchFamily="18" charset="-78"/>
                <a:cs typeface="Traditional Arabic" panose="02020603050405020304" pitchFamily="18" charset="-78"/>
              </a:rPr>
              <a:t>"9 </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smtClean="0">
                <a:solidFill>
                  <a:schemeClr val="bg1"/>
                </a:solidFill>
                <a:latin typeface="Traditional Arabic" panose="02020603050405020304" pitchFamily="18" charset="-78"/>
                <a:cs typeface="Traditional Arabic" panose="02020603050405020304" pitchFamily="18" charset="-78"/>
              </a:rPr>
              <a:t>اسفير</a:t>
            </a:r>
            <a:r>
              <a:rPr lang="ar-SA" sz="1200" b="1" dirty="0" smtClean="0">
                <a:solidFill>
                  <a:schemeClr val="bg1"/>
                </a:solidFill>
                <a:latin typeface="Traditional Arabic" panose="02020603050405020304" pitchFamily="18" charset="-78"/>
                <a:cs typeface="Traditional Arabic" panose="02020603050405020304" pitchFamily="18" charset="-78"/>
              </a:rPr>
              <a:t> والميثاق الإنساني </a:t>
            </a:r>
            <a:r>
              <a:rPr lang="ar-TN" sz="1200" b="1" dirty="0" smtClean="0">
                <a:solidFill>
                  <a:schemeClr val="bg1"/>
                </a:solidFill>
                <a:latin typeface="Traditional Arabic" panose="02020603050405020304" pitchFamily="18" charset="-78"/>
                <a:cs typeface="Traditional Arabic" panose="02020603050405020304" pitchFamily="18" charset="-78"/>
              </a:rPr>
              <a:t> - مجموعة</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smtClean="0">
                <a:solidFill>
                  <a:schemeClr val="bg1"/>
                </a:solidFill>
                <a:latin typeface="Traditional Arabic" panose="02020603050405020304" pitchFamily="18" charset="-78"/>
                <a:cs typeface="Traditional Arabic" panose="02020603050405020304" pitchFamily="18" charset="-78"/>
              </a:rPr>
              <a:t>اسفير</a:t>
            </a:r>
            <a:r>
              <a:rPr lang="ar-SA" sz="1200" b="1" dirty="0" smtClean="0">
                <a:solidFill>
                  <a:schemeClr val="bg1"/>
                </a:solidFill>
                <a:latin typeface="Traditional Arabic" panose="02020603050405020304" pitchFamily="18" charset="-78"/>
                <a:cs typeface="Traditional Arabic" panose="02020603050405020304" pitchFamily="18" charset="-78"/>
              </a:rPr>
              <a:t> التدريبية سنة</a:t>
            </a:r>
            <a:r>
              <a:rPr lang="ar-TN" sz="1200" b="1" dirty="0" smtClean="0">
                <a:solidFill>
                  <a:schemeClr val="bg1"/>
                </a:solidFill>
                <a:latin typeface="Traditional Arabic" panose="02020603050405020304" pitchFamily="18" charset="-78"/>
                <a:cs typeface="Traditional Arabic" panose="02020603050405020304" pitchFamily="18" charset="-78"/>
              </a:rPr>
              <a:t> 2015</a:t>
            </a:r>
            <a:r>
              <a:rPr lang="ar-SA" sz="1200" b="1" dirty="0" smtClean="0">
                <a:solidFill>
                  <a:schemeClr val="bg1"/>
                </a:solidFill>
                <a:latin typeface="Traditional Arabic" panose="02020603050405020304" pitchFamily="18" charset="-78"/>
                <a:cs typeface="Traditional Arabic" panose="02020603050405020304" pitchFamily="18" charset="-78"/>
              </a:rPr>
              <a:t> </a:t>
            </a:r>
            <a:endParaRPr lang="fr-CH" sz="1200" dirty="0"/>
          </a:p>
        </p:txBody>
      </p:sp>
    </p:spTree>
    <p:extLst>
      <p:ext uri="{BB962C8B-B14F-4D97-AF65-F5344CB8AC3E}">
        <p14:creationId xmlns:p14="http://schemas.microsoft.com/office/powerpoint/2010/main" val="8110411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TN" smtClean="0"/>
              <a:t>الحق في الحماية والأمن</a:t>
            </a:r>
            <a:endParaRPr lang="en-GB" dirty="0"/>
          </a:p>
        </p:txBody>
      </p:sp>
      <p:pic>
        <p:nvPicPr>
          <p:cNvPr id="12" name="Picture 11" descr="Derenn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75656" y="1268760"/>
            <a:ext cx="6552729" cy="4636056"/>
          </a:xfrm>
          <a:prstGeom prst="rect">
            <a:avLst/>
          </a:prstGeom>
        </p:spPr>
      </p:pic>
      <p:sp>
        <p:nvSpPr>
          <p:cNvPr id="5" name="Rectangle 4"/>
          <p:cNvSpPr/>
          <p:nvPr/>
        </p:nvSpPr>
        <p:spPr>
          <a:xfrm>
            <a:off x="5572132" y="6357958"/>
            <a:ext cx="3363421" cy="276999"/>
          </a:xfrm>
          <a:prstGeom prst="rect">
            <a:avLst/>
          </a:prstGeom>
        </p:spPr>
        <p:txBody>
          <a:bodyPr wrap="none">
            <a:spAutoFit/>
          </a:bodyPr>
          <a:lstStyle/>
          <a:p>
            <a:r>
              <a:rPr lang="ar-SA" sz="1200" b="1" dirty="0" smtClean="0">
                <a:solidFill>
                  <a:schemeClr val="bg1"/>
                </a:solidFill>
                <a:latin typeface="Traditional Arabic" panose="02020603050405020304" pitchFamily="18" charset="-78"/>
                <a:cs typeface="Traditional Arabic" panose="02020603050405020304" pitchFamily="18" charset="-78"/>
              </a:rPr>
              <a:t>الجزء </a:t>
            </a:r>
            <a:r>
              <a:rPr lang="ar-TN" sz="1200" b="1" dirty="0" smtClean="0">
                <a:solidFill>
                  <a:schemeClr val="bg1"/>
                </a:solidFill>
                <a:latin typeface="Traditional Arabic" panose="02020603050405020304" pitchFamily="18" charset="-78"/>
                <a:cs typeface="Traditional Arabic" panose="02020603050405020304" pitchFamily="18" charset="-78"/>
              </a:rPr>
              <a:t>"</a:t>
            </a:r>
            <a:r>
              <a:rPr lang="ar-SA" sz="1200" b="1" dirty="0" smtClean="0">
                <a:solidFill>
                  <a:schemeClr val="bg1"/>
                </a:solidFill>
                <a:latin typeface="Traditional Arabic" panose="02020603050405020304" pitchFamily="18" charset="-78"/>
                <a:cs typeface="Traditional Arabic" panose="02020603050405020304" pitchFamily="18" charset="-78"/>
              </a:rPr>
              <a:t>أ</a:t>
            </a:r>
            <a:r>
              <a:rPr lang="ar-TN" sz="1200" b="1" dirty="0" smtClean="0">
                <a:solidFill>
                  <a:schemeClr val="bg1"/>
                </a:solidFill>
                <a:latin typeface="Traditional Arabic" panose="02020603050405020304" pitchFamily="18" charset="-78"/>
                <a:cs typeface="Traditional Arabic" panose="02020603050405020304" pitchFamily="18" charset="-78"/>
              </a:rPr>
              <a:t>"9 </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smtClean="0">
                <a:solidFill>
                  <a:schemeClr val="bg1"/>
                </a:solidFill>
                <a:latin typeface="Traditional Arabic" panose="02020603050405020304" pitchFamily="18" charset="-78"/>
                <a:cs typeface="Traditional Arabic" panose="02020603050405020304" pitchFamily="18" charset="-78"/>
              </a:rPr>
              <a:t>اسفير</a:t>
            </a:r>
            <a:r>
              <a:rPr lang="ar-SA" sz="1200" b="1" dirty="0" smtClean="0">
                <a:solidFill>
                  <a:schemeClr val="bg1"/>
                </a:solidFill>
                <a:latin typeface="Traditional Arabic" panose="02020603050405020304" pitchFamily="18" charset="-78"/>
                <a:cs typeface="Traditional Arabic" panose="02020603050405020304" pitchFamily="18" charset="-78"/>
              </a:rPr>
              <a:t> والميثاق الإنساني </a:t>
            </a:r>
            <a:r>
              <a:rPr lang="ar-TN" sz="1200" b="1" dirty="0" smtClean="0">
                <a:solidFill>
                  <a:schemeClr val="bg1"/>
                </a:solidFill>
                <a:latin typeface="Traditional Arabic" panose="02020603050405020304" pitchFamily="18" charset="-78"/>
                <a:cs typeface="Traditional Arabic" panose="02020603050405020304" pitchFamily="18" charset="-78"/>
              </a:rPr>
              <a:t> - مجموعة</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smtClean="0">
                <a:solidFill>
                  <a:schemeClr val="bg1"/>
                </a:solidFill>
                <a:latin typeface="Traditional Arabic" panose="02020603050405020304" pitchFamily="18" charset="-78"/>
                <a:cs typeface="Traditional Arabic" panose="02020603050405020304" pitchFamily="18" charset="-78"/>
              </a:rPr>
              <a:t>اسفير</a:t>
            </a:r>
            <a:r>
              <a:rPr lang="ar-SA" sz="1200" b="1" dirty="0" smtClean="0">
                <a:solidFill>
                  <a:schemeClr val="bg1"/>
                </a:solidFill>
                <a:latin typeface="Traditional Arabic" panose="02020603050405020304" pitchFamily="18" charset="-78"/>
                <a:cs typeface="Traditional Arabic" panose="02020603050405020304" pitchFamily="18" charset="-78"/>
              </a:rPr>
              <a:t> التدريبية سنة</a:t>
            </a:r>
            <a:r>
              <a:rPr lang="ar-TN" sz="1200" b="1" dirty="0" smtClean="0">
                <a:solidFill>
                  <a:schemeClr val="bg1"/>
                </a:solidFill>
                <a:latin typeface="Traditional Arabic" panose="02020603050405020304" pitchFamily="18" charset="-78"/>
                <a:cs typeface="Traditional Arabic" panose="02020603050405020304" pitchFamily="18" charset="-78"/>
              </a:rPr>
              <a:t> 2015</a:t>
            </a:r>
            <a:r>
              <a:rPr lang="ar-SA" sz="1200" b="1" dirty="0" smtClean="0">
                <a:solidFill>
                  <a:schemeClr val="bg1"/>
                </a:solidFill>
                <a:latin typeface="Traditional Arabic" panose="02020603050405020304" pitchFamily="18" charset="-78"/>
                <a:cs typeface="Traditional Arabic" panose="02020603050405020304" pitchFamily="18" charset="-78"/>
              </a:rPr>
              <a:t> </a:t>
            </a:r>
            <a:endParaRPr lang="fr-CH" sz="1200" dirty="0"/>
          </a:p>
        </p:txBody>
      </p:sp>
    </p:spTree>
    <p:extLst>
      <p:ext uri="{BB962C8B-B14F-4D97-AF65-F5344CB8AC3E}">
        <p14:creationId xmlns:p14="http://schemas.microsoft.com/office/powerpoint/2010/main" val="3979232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TN" dirty="0" smtClean="0"/>
              <a:t> هذه الحقوق الثّلاثة لها جانب قانوني </a:t>
            </a:r>
            <a:r>
              <a:rPr lang="ar-TN" dirty="0" smtClean="0"/>
              <a:t>واخر </a:t>
            </a:r>
            <a:r>
              <a:rPr lang="ar-TN" dirty="0" smtClean="0"/>
              <a:t>أخلاقي </a:t>
            </a:r>
            <a:endParaRPr lang="en-GB" dirty="0"/>
          </a:p>
        </p:txBody>
      </p:sp>
      <p:pic>
        <p:nvPicPr>
          <p:cNvPr id="15" name="Picture 14"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2433" y="1412776"/>
            <a:ext cx="7884368" cy="4132067"/>
          </a:xfrm>
          <a:prstGeom prst="rect">
            <a:avLst/>
          </a:prstGeom>
        </p:spPr>
      </p:pic>
      <p:sp>
        <p:nvSpPr>
          <p:cNvPr id="5" name="Rectangle 4"/>
          <p:cNvSpPr/>
          <p:nvPr/>
        </p:nvSpPr>
        <p:spPr>
          <a:xfrm>
            <a:off x="5572132" y="6357958"/>
            <a:ext cx="3363421" cy="276999"/>
          </a:xfrm>
          <a:prstGeom prst="rect">
            <a:avLst/>
          </a:prstGeom>
        </p:spPr>
        <p:txBody>
          <a:bodyPr wrap="none">
            <a:spAutoFit/>
          </a:bodyPr>
          <a:lstStyle/>
          <a:p>
            <a:r>
              <a:rPr lang="ar-SA" sz="1200" b="1" dirty="0" smtClean="0">
                <a:solidFill>
                  <a:schemeClr val="bg1"/>
                </a:solidFill>
                <a:latin typeface="Traditional Arabic" panose="02020603050405020304" pitchFamily="18" charset="-78"/>
                <a:cs typeface="Traditional Arabic" panose="02020603050405020304" pitchFamily="18" charset="-78"/>
              </a:rPr>
              <a:t>الجزء </a:t>
            </a:r>
            <a:r>
              <a:rPr lang="ar-TN" sz="1200" b="1" dirty="0" smtClean="0">
                <a:solidFill>
                  <a:schemeClr val="bg1"/>
                </a:solidFill>
                <a:latin typeface="Traditional Arabic" panose="02020603050405020304" pitchFamily="18" charset="-78"/>
                <a:cs typeface="Traditional Arabic" panose="02020603050405020304" pitchFamily="18" charset="-78"/>
              </a:rPr>
              <a:t>"</a:t>
            </a:r>
            <a:r>
              <a:rPr lang="ar-SA" sz="1200" b="1" dirty="0" smtClean="0">
                <a:solidFill>
                  <a:schemeClr val="bg1"/>
                </a:solidFill>
                <a:latin typeface="Traditional Arabic" panose="02020603050405020304" pitchFamily="18" charset="-78"/>
                <a:cs typeface="Traditional Arabic" panose="02020603050405020304" pitchFamily="18" charset="-78"/>
              </a:rPr>
              <a:t>أ</a:t>
            </a:r>
            <a:r>
              <a:rPr lang="ar-TN" sz="1200" b="1" dirty="0" smtClean="0">
                <a:solidFill>
                  <a:schemeClr val="bg1"/>
                </a:solidFill>
                <a:latin typeface="Traditional Arabic" panose="02020603050405020304" pitchFamily="18" charset="-78"/>
                <a:cs typeface="Traditional Arabic" panose="02020603050405020304" pitchFamily="18" charset="-78"/>
              </a:rPr>
              <a:t>"9 </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smtClean="0">
                <a:solidFill>
                  <a:schemeClr val="bg1"/>
                </a:solidFill>
                <a:latin typeface="Traditional Arabic" panose="02020603050405020304" pitchFamily="18" charset="-78"/>
                <a:cs typeface="Traditional Arabic" panose="02020603050405020304" pitchFamily="18" charset="-78"/>
              </a:rPr>
              <a:t>اسفير</a:t>
            </a:r>
            <a:r>
              <a:rPr lang="ar-SA" sz="1200" b="1" dirty="0" smtClean="0">
                <a:solidFill>
                  <a:schemeClr val="bg1"/>
                </a:solidFill>
                <a:latin typeface="Traditional Arabic" panose="02020603050405020304" pitchFamily="18" charset="-78"/>
                <a:cs typeface="Traditional Arabic" panose="02020603050405020304" pitchFamily="18" charset="-78"/>
              </a:rPr>
              <a:t> والميثاق الإنساني </a:t>
            </a:r>
            <a:r>
              <a:rPr lang="ar-TN" sz="1200" b="1" dirty="0" smtClean="0">
                <a:solidFill>
                  <a:schemeClr val="bg1"/>
                </a:solidFill>
                <a:latin typeface="Traditional Arabic" panose="02020603050405020304" pitchFamily="18" charset="-78"/>
                <a:cs typeface="Traditional Arabic" panose="02020603050405020304" pitchFamily="18" charset="-78"/>
              </a:rPr>
              <a:t> - مجموعة</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smtClean="0">
                <a:solidFill>
                  <a:schemeClr val="bg1"/>
                </a:solidFill>
                <a:latin typeface="Traditional Arabic" panose="02020603050405020304" pitchFamily="18" charset="-78"/>
                <a:cs typeface="Traditional Arabic" panose="02020603050405020304" pitchFamily="18" charset="-78"/>
              </a:rPr>
              <a:t>اسفير</a:t>
            </a:r>
            <a:r>
              <a:rPr lang="ar-SA" sz="1200" b="1" dirty="0" smtClean="0">
                <a:solidFill>
                  <a:schemeClr val="bg1"/>
                </a:solidFill>
                <a:latin typeface="Traditional Arabic" panose="02020603050405020304" pitchFamily="18" charset="-78"/>
                <a:cs typeface="Traditional Arabic" panose="02020603050405020304" pitchFamily="18" charset="-78"/>
              </a:rPr>
              <a:t> التدريبية سنة</a:t>
            </a:r>
            <a:r>
              <a:rPr lang="ar-TN" sz="1200" b="1" dirty="0" smtClean="0">
                <a:solidFill>
                  <a:schemeClr val="bg1"/>
                </a:solidFill>
                <a:latin typeface="Traditional Arabic" panose="02020603050405020304" pitchFamily="18" charset="-78"/>
                <a:cs typeface="Traditional Arabic" panose="02020603050405020304" pitchFamily="18" charset="-78"/>
              </a:rPr>
              <a:t> 2015</a:t>
            </a:r>
            <a:r>
              <a:rPr lang="ar-SA" sz="1200" b="1" dirty="0" smtClean="0">
                <a:solidFill>
                  <a:schemeClr val="bg1"/>
                </a:solidFill>
                <a:latin typeface="Traditional Arabic" panose="02020603050405020304" pitchFamily="18" charset="-78"/>
                <a:cs typeface="Traditional Arabic" panose="02020603050405020304" pitchFamily="18" charset="-78"/>
              </a:rPr>
              <a:t> </a:t>
            </a:r>
            <a:endParaRPr lang="fr-CH" sz="1200" dirty="0"/>
          </a:p>
        </p:txBody>
      </p:sp>
    </p:spTree>
    <p:extLst>
      <p:ext uri="{BB962C8B-B14F-4D97-AF65-F5344CB8AC3E}">
        <p14:creationId xmlns:p14="http://schemas.microsoft.com/office/powerpoint/2010/main" val="19958470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TN" smtClean="0"/>
              <a:t>الأساس القانوني ضمن إطار القانون الدّولي</a:t>
            </a:r>
            <a:endParaRPr lang="en-GB" dirty="0"/>
          </a:p>
        </p:txBody>
      </p:sp>
      <p:pic>
        <p:nvPicPr>
          <p:cNvPr id="5" name="Picture 4"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56282" y="1528111"/>
            <a:ext cx="6384070" cy="4421169"/>
          </a:xfrm>
          <a:prstGeom prst="rect">
            <a:avLst/>
          </a:prstGeom>
        </p:spPr>
      </p:pic>
      <p:sp>
        <p:nvSpPr>
          <p:cNvPr id="6" name="Rectangle 5"/>
          <p:cNvSpPr/>
          <p:nvPr/>
        </p:nvSpPr>
        <p:spPr>
          <a:xfrm>
            <a:off x="5572132" y="6357958"/>
            <a:ext cx="3363421" cy="276999"/>
          </a:xfrm>
          <a:prstGeom prst="rect">
            <a:avLst/>
          </a:prstGeom>
        </p:spPr>
        <p:txBody>
          <a:bodyPr wrap="none">
            <a:spAutoFit/>
          </a:bodyPr>
          <a:lstStyle/>
          <a:p>
            <a:r>
              <a:rPr lang="ar-SA" sz="1200" b="1" dirty="0" smtClean="0">
                <a:solidFill>
                  <a:schemeClr val="bg1"/>
                </a:solidFill>
                <a:latin typeface="Traditional Arabic" panose="02020603050405020304" pitchFamily="18" charset="-78"/>
                <a:cs typeface="Traditional Arabic" panose="02020603050405020304" pitchFamily="18" charset="-78"/>
              </a:rPr>
              <a:t>الجزء </a:t>
            </a:r>
            <a:r>
              <a:rPr lang="ar-TN" sz="1200" b="1" dirty="0" smtClean="0">
                <a:solidFill>
                  <a:schemeClr val="bg1"/>
                </a:solidFill>
                <a:latin typeface="Traditional Arabic" panose="02020603050405020304" pitchFamily="18" charset="-78"/>
                <a:cs typeface="Traditional Arabic" panose="02020603050405020304" pitchFamily="18" charset="-78"/>
              </a:rPr>
              <a:t>"</a:t>
            </a:r>
            <a:r>
              <a:rPr lang="ar-SA" sz="1200" b="1" dirty="0" smtClean="0">
                <a:solidFill>
                  <a:schemeClr val="bg1"/>
                </a:solidFill>
                <a:latin typeface="Traditional Arabic" panose="02020603050405020304" pitchFamily="18" charset="-78"/>
                <a:cs typeface="Traditional Arabic" panose="02020603050405020304" pitchFamily="18" charset="-78"/>
              </a:rPr>
              <a:t>أ</a:t>
            </a:r>
            <a:r>
              <a:rPr lang="ar-TN" sz="1200" b="1" dirty="0" smtClean="0">
                <a:solidFill>
                  <a:schemeClr val="bg1"/>
                </a:solidFill>
                <a:latin typeface="Traditional Arabic" panose="02020603050405020304" pitchFamily="18" charset="-78"/>
                <a:cs typeface="Traditional Arabic" panose="02020603050405020304" pitchFamily="18" charset="-78"/>
              </a:rPr>
              <a:t>"9 </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smtClean="0">
                <a:solidFill>
                  <a:schemeClr val="bg1"/>
                </a:solidFill>
                <a:latin typeface="Traditional Arabic" panose="02020603050405020304" pitchFamily="18" charset="-78"/>
                <a:cs typeface="Traditional Arabic" panose="02020603050405020304" pitchFamily="18" charset="-78"/>
              </a:rPr>
              <a:t>اسفير</a:t>
            </a:r>
            <a:r>
              <a:rPr lang="ar-SA" sz="1200" b="1" dirty="0" smtClean="0">
                <a:solidFill>
                  <a:schemeClr val="bg1"/>
                </a:solidFill>
                <a:latin typeface="Traditional Arabic" panose="02020603050405020304" pitchFamily="18" charset="-78"/>
                <a:cs typeface="Traditional Arabic" panose="02020603050405020304" pitchFamily="18" charset="-78"/>
              </a:rPr>
              <a:t> والميثاق الإنساني </a:t>
            </a:r>
            <a:r>
              <a:rPr lang="ar-TN" sz="1200" b="1" dirty="0" smtClean="0">
                <a:solidFill>
                  <a:schemeClr val="bg1"/>
                </a:solidFill>
                <a:latin typeface="Traditional Arabic" panose="02020603050405020304" pitchFamily="18" charset="-78"/>
                <a:cs typeface="Traditional Arabic" panose="02020603050405020304" pitchFamily="18" charset="-78"/>
              </a:rPr>
              <a:t> - مجموعة</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smtClean="0">
                <a:solidFill>
                  <a:schemeClr val="bg1"/>
                </a:solidFill>
                <a:latin typeface="Traditional Arabic" panose="02020603050405020304" pitchFamily="18" charset="-78"/>
                <a:cs typeface="Traditional Arabic" panose="02020603050405020304" pitchFamily="18" charset="-78"/>
              </a:rPr>
              <a:t>اسفير</a:t>
            </a:r>
            <a:r>
              <a:rPr lang="ar-SA" sz="1200" b="1" dirty="0" smtClean="0">
                <a:solidFill>
                  <a:schemeClr val="bg1"/>
                </a:solidFill>
                <a:latin typeface="Traditional Arabic" panose="02020603050405020304" pitchFamily="18" charset="-78"/>
                <a:cs typeface="Traditional Arabic" panose="02020603050405020304" pitchFamily="18" charset="-78"/>
              </a:rPr>
              <a:t> التدريبية سنة</a:t>
            </a:r>
            <a:r>
              <a:rPr lang="ar-TN" sz="1200" b="1" dirty="0" smtClean="0">
                <a:solidFill>
                  <a:schemeClr val="bg1"/>
                </a:solidFill>
                <a:latin typeface="Traditional Arabic" panose="02020603050405020304" pitchFamily="18" charset="-78"/>
                <a:cs typeface="Traditional Arabic" panose="02020603050405020304" pitchFamily="18" charset="-78"/>
              </a:rPr>
              <a:t> 2015</a:t>
            </a:r>
            <a:r>
              <a:rPr lang="ar-SA" sz="1200" b="1" dirty="0" smtClean="0">
                <a:solidFill>
                  <a:schemeClr val="bg1"/>
                </a:solidFill>
                <a:latin typeface="Traditional Arabic" panose="02020603050405020304" pitchFamily="18" charset="-78"/>
                <a:cs typeface="Traditional Arabic" panose="02020603050405020304" pitchFamily="18" charset="-78"/>
              </a:rPr>
              <a:t> </a:t>
            </a:r>
            <a:endParaRPr lang="fr-CH" sz="1200" dirty="0"/>
          </a:p>
        </p:txBody>
      </p:sp>
    </p:spTree>
    <p:extLst>
      <p:ext uri="{BB962C8B-B14F-4D97-AF65-F5344CB8AC3E}">
        <p14:creationId xmlns:p14="http://schemas.microsoft.com/office/powerpoint/2010/main" val="19462342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TN" smtClean="0"/>
              <a:t>المبادئ الإنسانية التي يقوم عليها الميثاق الإنساني</a:t>
            </a:r>
            <a:endParaRPr lang="en-GB" dirty="0"/>
          </a:p>
        </p:txBody>
      </p:sp>
      <p:pic>
        <p:nvPicPr>
          <p:cNvPr id="5" name="Picture 4"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75656" y="1340768"/>
            <a:ext cx="6681291" cy="4551204"/>
          </a:xfrm>
          <a:prstGeom prst="rect">
            <a:avLst/>
          </a:prstGeom>
        </p:spPr>
      </p:pic>
      <p:sp>
        <p:nvSpPr>
          <p:cNvPr id="6" name="Rectangle 5"/>
          <p:cNvSpPr/>
          <p:nvPr/>
        </p:nvSpPr>
        <p:spPr>
          <a:xfrm>
            <a:off x="5572132" y="6357958"/>
            <a:ext cx="3363421" cy="276999"/>
          </a:xfrm>
          <a:prstGeom prst="rect">
            <a:avLst/>
          </a:prstGeom>
        </p:spPr>
        <p:txBody>
          <a:bodyPr wrap="none">
            <a:spAutoFit/>
          </a:bodyPr>
          <a:lstStyle/>
          <a:p>
            <a:r>
              <a:rPr lang="ar-SA" sz="1200" b="1" dirty="0" smtClean="0">
                <a:solidFill>
                  <a:schemeClr val="bg1"/>
                </a:solidFill>
                <a:latin typeface="Traditional Arabic" panose="02020603050405020304" pitchFamily="18" charset="-78"/>
                <a:cs typeface="Traditional Arabic" panose="02020603050405020304" pitchFamily="18" charset="-78"/>
              </a:rPr>
              <a:t>الجزء </a:t>
            </a:r>
            <a:r>
              <a:rPr lang="ar-TN" sz="1200" b="1" dirty="0" smtClean="0">
                <a:solidFill>
                  <a:schemeClr val="bg1"/>
                </a:solidFill>
                <a:latin typeface="Traditional Arabic" panose="02020603050405020304" pitchFamily="18" charset="-78"/>
                <a:cs typeface="Traditional Arabic" panose="02020603050405020304" pitchFamily="18" charset="-78"/>
              </a:rPr>
              <a:t>"</a:t>
            </a:r>
            <a:r>
              <a:rPr lang="ar-SA" sz="1200" b="1" dirty="0" smtClean="0">
                <a:solidFill>
                  <a:schemeClr val="bg1"/>
                </a:solidFill>
                <a:latin typeface="Traditional Arabic" panose="02020603050405020304" pitchFamily="18" charset="-78"/>
                <a:cs typeface="Traditional Arabic" panose="02020603050405020304" pitchFamily="18" charset="-78"/>
              </a:rPr>
              <a:t>أ</a:t>
            </a:r>
            <a:r>
              <a:rPr lang="ar-TN" sz="1200" b="1" dirty="0" smtClean="0">
                <a:solidFill>
                  <a:schemeClr val="bg1"/>
                </a:solidFill>
                <a:latin typeface="Traditional Arabic" panose="02020603050405020304" pitchFamily="18" charset="-78"/>
                <a:cs typeface="Traditional Arabic" panose="02020603050405020304" pitchFamily="18" charset="-78"/>
              </a:rPr>
              <a:t>"9 </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smtClean="0">
                <a:solidFill>
                  <a:schemeClr val="bg1"/>
                </a:solidFill>
                <a:latin typeface="Traditional Arabic" panose="02020603050405020304" pitchFamily="18" charset="-78"/>
                <a:cs typeface="Traditional Arabic" panose="02020603050405020304" pitchFamily="18" charset="-78"/>
              </a:rPr>
              <a:t>اسفير</a:t>
            </a:r>
            <a:r>
              <a:rPr lang="ar-SA" sz="1200" b="1" dirty="0" smtClean="0">
                <a:solidFill>
                  <a:schemeClr val="bg1"/>
                </a:solidFill>
                <a:latin typeface="Traditional Arabic" panose="02020603050405020304" pitchFamily="18" charset="-78"/>
                <a:cs typeface="Traditional Arabic" panose="02020603050405020304" pitchFamily="18" charset="-78"/>
              </a:rPr>
              <a:t> والميثاق الإنساني </a:t>
            </a:r>
            <a:r>
              <a:rPr lang="ar-TN" sz="1200" b="1" dirty="0" smtClean="0">
                <a:solidFill>
                  <a:schemeClr val="bg1"/>
                </a:solidFill>
                <a:latin typeface="Traditional Arabic" panose="02020603050405020304" pitchFamily="18" charset="-78"/>
                <a:cs typeface="Traditional Arabic" panose="02020603050405020304" pitchFamily="18" charset="-78"/>
              </a:rPr>
              <a:t> - مجموعة</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smtClean="0">
                <a:solidFill>
                  <a:schemeClr val="bg1"/>
                </a:solidFill>
                <a:latin typeface="Traditional Arabic" panose="02020603050405020304" pitchFamily="18" charset="-78"/>
                <a:cs typeface="Traditional Arabic" panose="02020603050405020304" pitchFamily="18" charset="-78"/>
              </a:rPr>
              <a:t>اسفير</a:t>
            </a:r>
            <a:r>
              <a:rPr lang="ar-SA" sz="1200" b="1" dirty="0" smtClean="0">
                <a:solidFill>
                  <a:schemeClr val="bg1"/>
                </a:solidFill>
                <a:latin typeface="Traditional Arabic" panose="02020603050405020304" pitchFamily="18" charset="-78"/>
                <a:cs typeface="Traditional Arabic" panose="02020603050405020304" pitchFamily="18" charset="-78"/>
              </a:rPr>
              <a:t> التدريبية سنة</a:t>
            </a:r>
            <a:r>
              <a:rPr lang="ar-TN" sz="1200" b="1" dirty="0" smtClean="0">
                <a:solidFill>
                  <a:schemeClr val="bg1"/>
                </a:solidFill>
                <a:latin typeface="Traditional Arabic" panose="02020603050405020304" pitchFamily="18" charset="-78"/>
                <a:cs typeface="Traditional Arabic" panose="02020603050405020304" pitchFamily="18" charset="-78"/>
              </a:rPr>
              <a:t> 2015</a:t>
            </a:r>
            <a:r>
              <a:rPr lang="ar-SA" sz="1200" b="1" dirty="0" smtClean="0">
                <a:solidFill>
                  <a:schemeClr val="bg1"/>
                </a:solidFill>
                <a:latin typeface="Traditional Arabic" panose="02020603050405020304" pitchFamily="18" charset="-78"/>
                <a:cs typeface="Traditional Arabic" panose="02020603050405020304" pitchFamily="18" charset="-78"/>
              </a:rPr>
              <a:t> </a:t>
            </a:r>
            <a:endParaRPr lang="fr-CH" sz="1200" dirty="0"/>
          </a:p>
        </p:txBody>
      </p:sp>
    </p:spTree>
    <p:extLst>
      <p:ext uri="{BB962C8B-B14F-4D97-AF65-F5344CB8AC3E}">
        <p14:creationId xmlns:p14="http://schemas.microsoft.com/office/powerpoint/2010/main" val="9223360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96" y="57506"/>
            <a:ext cx="1034043" cy="900000"/>
          </a:xfrm>
          <a:prstGeom prst="rect">
            <a:avLst/>
          </a:prstGeom>
        </p:spPr>
      </p:pic>
      <p:sp>
        <p:nvSpPr>
          <p:cNvPr id="5" name="Title 4"/>
          <p:cNvSpPr>
            <a:spLocks noGrp="1"/>
          </p:cNvSpPr>
          <p:nvPr>
            <p:ph type="title"/>
          </p:nvPr>
        </p:nvSpPr>
        <p:spPr/>
        <p:txBody>
          <a:bodyPr/>
          <a:lstStyle/>
          <a:p>
            <a:r>
              <a:rPr lang="ar-TN" dirty="0" smtClean="0"/>
              <a:t>الأدوار </a:t>
            </a:r>
            <a:r>
              <a:rPr lang="ar-TN" dirty="0" smtClean="0"/>
              <a:t>والمسؤوليّات </a:t>
            </a:r>
            <a:endParaRPr lang="en-GB" dirty="0"/>
          </a:p>
        </p:txBody>
      </p:sp>
      <p:sp>
        <p:nvSpPr>
          <p:cNvPr id="6" name="Content Placeholder 5"/>
          <p:cNvSpPr>
            <a:spLocks noGrp="1"/>
          </p:cNvSpPr>
          <p:nvPr>
            <p:ph idx="1"/>
          </p:nvPr>
        </p:nvSpPr>
        <p:spPr>
          <a:xfrm>
            <a:off x="3635896" y="1340442"/>
            <a:ext cx="5050904" cy="4785722"/>
          </a:xfrm>
        </p:spPr>
        <p:txBody>
          <a:bodyPr/>
          <a:lstStyle/>
          <a:p>
            <a:r>
              <a:rPr lang="ar-TN" dirty="0" smtClean="0"/>
              <a:t>في مجموعات</a:t>
            </a:r>
          </a:p>
          <a:p>
            <a:pPr marL="357188" lvl="1" indent="-357188"/>
            <a:r>
              <a:rPr lang="ar-TN" dirty="0" smtClean="0"/>
              <a:t>المجموعة الأولى: السّكان المتضرّرون والمجتمع</a:t>
            </a:r>
          </a:p>
          <a:p>
            <a:pPr marL="357188" lvl="1" indent="-357188"/>
            <a:r>
              <a:rPr lang="ar-TN" dirty="0" smtClean="0"/>
              <a:t>المجموعة الثانية: الدّولة والمؤسّسات المحليّة</a:t>
            </a:r>
          </a:p>
          <a:p>
            <a:pPr marL="357188" lvl="1" indent="-357188"/>
            <a:r>
              <a:rPr lang="ar-TN" dirty="0" smtClean="0"/>
              <a:t>المجموعة الثّالثة: المنظّمات المحليّة والوطنيّة والدّوليّة</a:t>
            </a:r>
            <a:endParaRPr lang="en-GB" dirty="0" smtClean="0"/>
          </a:p>
          <a:p>
            <a:endParaRPr lang="en-GB" dirty="0"/>
          </a:p>
          <a:p>
            <a:r>
              <a:rPr lang="ar-SA" dirty="0"/>
              <a:t>لمدّة 5 دقائق، يقوم المشاركون بطرح افكارهم حول دور الجهات المعنيّة  ومسؤوليّتها خلال المساعدات الإنسانيّة.</a:t>
            </a:r>
          </a:p>
          <a:p>
            <a:r>
              <a:rPr lang="ar-SA" dirty="0"/>
              <a:t>بعد </a:t>
            </a:r>
            <a:r>
              <a:rPr lang="ar-SA" dirty="0" err="1"/>
              <a:t>ذلك،يتصفّح</a:t>
            </a:r>
            <a:r>
              <a:rPr lang="ar-SA" dirty="0"/>
              <a:t> المشاركون دليل </a:t>
            </a:r>
            <a:r>
              <a:rPr lang="ar-SA" dirty="0" err="1"/>
              <a:t>اسفير</a:t>
            </a:r>
            <a:r>
              <a:rPr lang="ar-SA" dirty="0"/>
              <a:t> لاسيما الميثاق الإنساني ويحاولون أن يكتبوا على الّلوح الورقي ما نوع التّوجيه الذّي يقدمه الميثاق.</a:t>
            </a:r>
          </a:p>
          <a:p>
            <a:r>
              <a:rPr lang="ar-SA" dirty="0"/>
              <a:t>على المشاركين تقديم ما توصلوا إليه  في هذه الجلسة العامّة على أن لا يتجاوزوا الثلاثة دقائق</a:t>
            </a:r>
            <a:r>
              <a:rPr lang="ar-SA" dirty="0" smtClean="0"/>
              <a:t>.</a:t>
            </a:r>
            <a:endParaRPr lang="ar-SA" dirty="0"/>
          </a:p>
        </p:txBody>
      </p:sp>
      <p:sp>
        <p:nvSpPr>
          <p:cNvPr id="7" name="Rectangle 6"/>
          <p:cNvSpPr/>
          <p:nvPr/>
        </p:nvSpPr>
        <p:spPr>
          <a:xfrm>
            <a:off x="5572132" y="6357958"/>
            <a:ext cx="3363421" cy="276999"/>
          </a:xfrm>
          <a:prstGeom prst="rect">
            <a:avLst/>
          </a:prstGeom>
        </p:spPr>
        <p:txBody>
          <a:bodyPr wrap="none">
            <a:spAutoFit/>
          </a:bodyPr>
          <a:lstStyle/>
          <a:p>
            <a:r>
              <a:rPr lang="ar-SA" sz="1200" b="1" dirty="0" smtClean="0">
                <a:solidFill>
                  <a:schemeClr val="bg1"/>
                </a:solidFill>
                <a:latin typeface="Traditional Arabic" panose="02020603050405020304" pitchFamily="18" charset="-78"/>
                <a:cs typeface="Traditional Arabic" panose="02020603050405020304" pitchFamily="18" charset="-78"/>
              </a:rPr>
              <a:t>الجزء </a:t>
            </a:r>
            <a:r>
              <a:rPr lang="ar-TN" sz="1200" b="1" dirty="0" smtClean="0">
                <a:solidFill>
                  <a:schemeClr val="bg1"/>
                </a:solidFill>
                <a:latin typeface="Traditional Arabic" panose="02020603050405020304" pitchFamily="18" charset="-78"/>
                <a:cs typeface="Traditional Arabic" panose="02020603050405020304" pitchFamily="18" charset="-78"/>
              </a:rPr>
              <a:t>"</a:t>
            </a:r>
            <a:r>
              <a:rPr lang="ar-SA" sz="1200" b="1" dirty="0" smtClean="0">
                <a:solidFill>
                  <a:schemeClr val="bg1"/>
                </a:solidFill>
                <a:latin typeface="Traditional Arabic" panose="02020603050405020304" pitchFamily="18" charset="-78"/>
                <a:cs typeface="Traditional Arabic" panose="02020603050405020304" pitchFamily="18" charset="-78"/>
              </a:rPr>
              <a:t>أ</a:t>
            </a:r>
            <a:r>
              <a:rPr lang="ar-TN" sz="1200" b="1" dirty="0" smtClean="0">
                <a:solidFill>
                  <a:schemeClr val="bg1"/>
                </a:solidFill>
                <a:latin typeface="Traditional Arabic" panose="02020603050405020304" pitchFamily="18" charset="-78"/>
                <a:cs typeface="Traditional Arabic" panose="02020603050405020304" pitchFamily="18" charset="-78"/>
              </a:rPr>
              <a:t>"9 </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smtClean="0">
                <a:solidFill>
                  <a:schemeClr val="bg1"/>
                </a:solidFill>
                <a:latin typeface="Traditional Arabic" panose="02020603050405020304" pitchFamily="18" charset="-78"/>
                <a:cs typeface="Traditional Arabic" panose="02020603050405020304" pitchFamily="18" charset="-78"/>
              </a:rPr>
              <a:t>اسفير</a:t>
            </a:r>
            <a:r>
              <a:rPr lang="ar-SA" sz="1200" b="1" dirty="0" smtClean="0">
                <a:solidFill>
                  <a:schemeClr val="bg1"/>
                </a:solidFill>
                <a:latin typeface="Traditional Arabic" panose="02020603050405020304" pitchFamily="18" charset="-78"/>
                <a:cs typeface="Traditional Arabic" panose="02020603050405020304" pitchFamily="18" charset="-78"/>
              </a:rPr>
              <a:t> والميثاق </a:t>
            </a:r>
            <a:r>
              <a:rPr lang="ar-SA" sz="1200" b="1" dirty="0" smtClean="0">
                <a:solidFill>
                  <a:schemeClr val="bg1"/>
                </a:solidFill>
                <a:latin typeface="Traditional Arabic" panose="02020603050405020304" pitchFamily="18" charset="-78"/>
                <a:cs typeface="Traditional Arabic" panose="02020603050405020304" pitchFamily="18" charset="-78"/>
              </a:rPr>
              <a:t>الإنساني </a:t>
            </a:r>
            <a:r>
              <a:rPr lang="ar-TN" sz="1200" b="1" dirty="0" smtClean="0">
                <a:solidFill>
                  <a:schemeClr val="bg1"/>
                </a:solidFill>
                <a:latin typeface="Traditional Arabic" panose="02020603050405020304" pitchFamily="18" charset="-78"/>
                <a:cs typeface="Traditional Arabic" panose="02020603050405020304" pitchFamily="18" charset="-78"/>
              </a:rPr>
              <a:t> - مجموعة</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smtClean="0">
                <a:solidFill>
                  <a:schemeClr val="bg1"/>
                </a:solidFill>
                <a:latin typeface="Traditional Arabic" panose="02020603050405020304" pitchFamily="18" charset="-78"/>
                <a:cs typeface="Traditional Arabic" panose="02020603050405020304" pitchFamily="18" charset="-78"/>
              </a:rPr>
              <a:t>اسفير</a:t>
            </a:r>
            <a:r>
              <a:rPr lang="ar-SA" sz="1200" b="1" dirty="0" smtClean="0">
                <a:solidFill>
                  <a:schemeClr val="bg1"/>
                </a:solidFill>
                <a:latin typeface="Traditional Arabic" panose="02020603050405020304" pitchFamily="18" charset="-78"/>
                <a:cs typeface="Traditional Arabic" panose="02020603050405020304" pitchFamily="18" charset="-78"/>
              </a:rPr>
              <a:t> التدريبية سنة</a:t>
            </a:r>
            <a:r>
              <a:rPr lang="ar-TN" sz="1200" b="1" dirty="0" smtClean="0">
                <a:solidFill>
                  <a:schemeClr val="bg1"/>
                </a:solidFill>
                <a:latin typeface="Traditional Arabic" panose="02020603050405020304" pitchFamily="18" charset="-78"/>
                <a:cs typeface="Traditional Arabic" panose="02020603050405020304" pitchFamily="18" charset="-78"/>
              </a:rPr>
              <a:t> 2015</a:t>
            </a:r>
            <a:r>
              <a:rPr lang="ar-SA" sz="1200" b="1" dirty="0" smtClean="0">
                <a:solidFill>
                  <a:schemeClr val="bg1"/>
                </a:solidFill>
                <a:latin typeface="Traditional Arabic" panose="02020603050405020304" pitchFamily="18" charset="-78"/>
                <a:cs typeface="Traditional Arabic" panose="02020603050405020304" pitchFamily="18" charset="-78"/>
              </a:rPr>
              <a:t> </a:t>
            </a:r>
            <a:endParaRPr lang="fr-CH" sz="1200" dirty="0"/>
          </a:p>
        </p:txBody>
      </p:sp>
    </p:spTree>
    <p:extLst>
      <p:ext uri="{BB962C8B-B14F-4D97-AF65-F5344CB8AC3E}">
        <p14:creationId xmlns:p14="http://schemas.microsoft.com/office/powerpoint/2010/main" val="3976737478"/>
      </p:ext>
    </p:extLst>
  </p:cSld>
  <p:clrMapOvr>
    <a:masterClrMapping/>
  </p:clrMapOvr>
  <p:timing>
    <p:tnLst>
      <p:par>
        <p:cTn id="1" dur="indefinite" restart="never" nodeType="tmRoot"/>
      </p:par>
    </p:tnLst>
  </p:timing>
</p:sld>
</file>

<file path=ppt/theme/theme1.xml><?xml version="1.0" encoding="utf-8"?>
<a:theme xmlns:a="http://schemas.openxmlformats.org/drawingml/2006/main" name="Speher Arabic ppt theme">
  <a:themeElements>
    <a:clrScheme name="Sphere Arabic">
      <a:dk1>
        <a:sysClr val="windowText" lastClr="000000"/>
      </a:dk1>
      <a:lt1>
        <a:sysClr val="window" lastClr="FFFFFF"/>
      </a:lt1>
      <a:dk2>
        <a:srgbClr val="004386"/>
      </a:dk2>
      <a:lt2>
        <a:srgbClr val="87B91D"/>
      </a:lt2>
      <a:accent1>
        <a:srgbClr val="579305"/>
      </a:accent1>
      <a:accent2>
        <a:srgbClr val="C80F3F"/>
      </a:accent2>
      <a:accent3>
        <a:srgbClr val="FBAD18"/>
      </a:accent3>
      <a:accent4>
        <a:srgbClr val="E4028C"/>
      </a:accent4>
      <a:accent5>
        <a:srgbClr val="4BACC6"/>
      </a:accent5>
      <a:accent6>
        <a:srgbClr val="F79646"/>
      </a:accent6>
      <a:hlink>
        <a:srgbClr val="004386"/>
      </a:hlink>
      <a:folHlink>
        <a:srgbClr val="004386"/>
      </a:folHlink>
    </a:clrScheme>
    <a:fontScheme name="Sphere Arabic">
      <a:majorFont>
        <a:latin typeface="Traditional Arabic"/>
        <a:ea typeface=""/>
        <a:cs typeface="Traditional Arabic"/>
      </a:majorFont>
      <a:minorFont>
        <a:latin typeface="Traditional Arabic"/>
        <a:ea typeface=""/>
        <a:cs typeface="Traditional Arabic"/>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Speher Arabic ppt theme" id="{E8BFA150-2B5B-48C8-8981-66A7178BA1E8}" vid="{5FA11942-FBDE-4059-82D6-9E5DA248BAAB}"/>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Speher Arabic ppt theme</Template>
  <TotalTime>2382</TotalTime>
  <Words>2253</Words>
  <Application>Microsoft Office PowerPoint</Application>
  <PresentationFormat>On-screen Show (4:3)</PresentationFormat>
  <Paragraphs>160</Paragraphs>
  <Slides>20</Slides>
  <Notes>20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Speher Arabic ppt theme</vt:lpstr>
      <vt:lpstr>اسفير  والميثاق الإنساني </vt:lpstr>
      <vt:lpstr>ما هي الحقوق الثلاثة التي يقوم عليها الميثاق الإنساني لإسفير؟</vt:lpstr>
      <vt:lpstr>الحق في الحياة بكرامة</vt:lpstr>
      <vt:lpstr>الحق في الحصول على المساعدات الإنسانية</vt:lpstr>
      <vt:lpstr>الحق في الحماية والأمن</vt:lpstr>
      <vt:lpstr> هذه الحقوق الثّلاثة لها جانب قانوني واخر أخلاقي </vt:lpstr>
      <vt:lpstr>الأساس القانوني ضمن إطار القانون الدّولي</vt:lpstr>
      <vt:lpstr>المبادئ الإنسانية التي يقوم عليها الميثاق الإنساني</vt:lpstr>
      <vt:lpstr>الأدوار والمسؤوليّات </vt:lpstr>
      <vt:lpstr>دور مختلف الأطراف المعنيّة و مسؤوليّاتها </vt:lpstr>
      <vt:lpstr>تجسيد حق الحياة بكرامة  في أفعال</vt:lpstr>
      <vt:lpstr> الإجابات الممكنة</vt:lpstr>
      <vt:lpstr>فيما تتمثل التزاماتنا كوكالات إنسانية</vt:lpstr>
      <vt:lpstr> ماذا نعني بقدرات السكان؟</vt:lpstr>
      <vt:lpstr>ماذا نعني بتقليل الآثار السّلبيّة غير المقصودة؟</vt:lpstr>
      <vt:lpstr>ماذا نعني باحترام قواعد التّعامل الرّسميّة؟</vt:lpstr>
      <vt:lpstr>ماذا نعني بالمساءلة؟ </vt:lpstr>
      <vt:lpstr>أهم الرسائل</vt:lpstr>
      <vt:lpstr>نظرة عامة: مصادر من القانون الدولي التي يسترشد بها اسفير</vt:lpstr>
      <vt:lpstr>على أي وضع نتحدث وماهي القوانين التي يجب تطبيقها؟</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Nick</dc:creator>
  <cp:lastModifiedBy>mz</cp:lastModifiedBy>
  <cp:revision>41</cp:revision>
  <dcterms:created xsi:type="dcterms:W3CDTF">2015-03-28T18:45:06Z</dcterms:created>
  <dcterms:modified xsi:type="dcterms:W3CDTF">2015-04-30T13:46:13Z</dcterms:modified>
</cp:coreProperties>
</file>